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Merriweather"/>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Merriweather-regular.fntdata"/><Relationship Id="rId14" Type="http://schemas.openxmlformats.org/officeDocument/2006/relationships/slide" Target="slides/slide10.xml"/><Relationship Id="rId17" Type="http://schemas.openxmlformats.org/officeDocument/2006/relationships/font" Target="fonts/Merriweather-italic.fntdata"/><Relationship Id="rId16" Type="http://schemas.openxmlformats.org/officeDocument/2006/relationships/font" Target="fonts/Merriweather-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Merriweather-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7c1ec8ad53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7c1ec8ad53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37c1ec8ad53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hyperlink" Target="https://gamma.app/?utm_source=made-with-gamma" TargetMode="Externa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09151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24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22.png"/><Relationship Id="rId8"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5.png"/><Relationship Id="rId7"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3"/>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57" name="Google Shape;57;p13"/>
          <p:cNvSpPr/>
          <p:nvPr/>
        </p:nvSpPr>
        <p:spPr>
          <a:xfrm>
            <a:off x="1011323" y="4655851"/>
            <a:ext cx="12902700" cy="1542600"/>
          </a:xfrm>
          <a:prstGeom prst="rect">
            <a:avLst/>
          </a:prstGeom>
          <a:noFill/>
          <a:ln>
            <a:noFill/>
          </a:ln>
        </p:spPr>
        <p:txBody>
          <a:bodyPr anchorCtr="0" anchor="t" bIns="0" lIns="0" spcFirstLastPara="1" rIns="0" wrap="square" tIns="0">
            <a:noAutofit/>
          </a:bodyPr>
          <a:lstStyle/>
          <a:p>
            <a:pPr indent="0" lvl="0" marL="0" marR="0" rtl="0" algn="ctr">
              <a:lnSpc>
                <a:spcPct val="124742"/>
              </a:lnSpc>
              <a:spcBef>
                <a:spcPts val="0"/>
              </a:spcBef>
              <a:spcAft>
                <a:spcPts val="0"/>
              </a:spcAft>
              <a:buClr>
                <a:srgbClr val="F5F0F0"/>
              </a:buClr>
              <a:buSzPts val="4850"/>
              <a:buFont typeface="Merriweather"/>
              <a:buNone/>
            </a:pPr>
            <a:r>
              <a:rPr b="1" i="0" lang="en-US" sz="4350" u="none" cap="none" strike="noStrike">
                <a:solidFill>
                  <a:srgbClr val="FF0000"/>
                </a:solidFill>
                <a:latin typeface="Merriweather"/>
                <a:ea typeface="Merriweather"/>
                <a:cs typeface="Merriweather"/>
                <a:sym typeface="Merriweather"/>
              </a:rPr>
              <a:t>Job Market Insights and Skill Demand Analysis</a:t>
            </a:r>
            <a:endParaRPr b="1" i="0" sz="4350" u="none" cap="none" strike="noStrike">
              <a:solidFill>
                <a:srgbClr val="FF0000"/>
              </a:solidFill>
            </a:endParaRPr>
          </a:p>
        </p:txBody>
      </p:sp>
      <p:sp>
        <p:nvSpPr>
          <p:cNvPr id="58" name="Google Shape;58;p13"/>
          <p:cNvSpPr/>
          <p:nvPr/>
        </p:nvSpPr>
        <p:spPr>
          <a:xfrm>
            <a:off x="4070358" y="5905065"/>
            <a:ext cx="6489600" cy="617100"/>
          </a:xfrm>
          <a:prstGeom prst="rect">
            <a:avLst/>
          </a:prstGeom>
          <a:noFill/>
          <a:ln>
            <a:noFill/>
          </a:ln>
        </p:spPr>
        <p:txBody>
          <a:bodyPr anchorCtr="0" anchor="t" bIns="0" lIns="0" spcFirstLastPara="1" rIns="0" wrap="square" tIns="0">
            <a:noAutofit/>
          </a:bodyPr>
          <a:lstStyle/>
          <a:p>
            <a:pPr indent="0" lvl="0" marL="0" marR="0" rtl="0" algn="ctr">
              <a:lnSpc>
                <a:spcPct val="125974"/>
              </a:lnSpc>
              <a:spcBef>
                <a:spcPts val="0"/>
              </a:spcBef>
              <a:spcAft>
                <a:spcPts val="0"/>
              </a:spcAft>
              <a:buClr>
                <a:srgbClr val="F5F0F0"/>
              </a:buClr>
              <a:buSzPts val="3850"/>
              <a:buFont typeface="Merriweather"/>
              <a:buNone/>
            </a:pPr>
            <a:r>
              <a:rPr b="0" i="0" lang="en-US" sz="3250" u="none" cap="none" strike="noStrike">
                <a:solidFill>
                  <a:srgbClr val="FF0000"/>
                </a:solidFill>
                <a:latin typeface="Merriweather"/>
                <a:ea typeface="Merriweather"/>
                <a:cs typeface="Merriweather"/>
                <a:sym typeface="Merriweather"/>
              </a:rPr>
              <a:t>Presented By: A. Gopichand</a:t>
            </a:r>
            <a:endParaRPr b="0" i="0" sz="3250" u="none" cap="none" strike="noStrike">
              <a:solidFill>
                <a:srgbClr val="FF0000"/>
              </a:solidFill>
            </a:endParaRPr>
          </a:p>
        </p:txBody>
      </p:sp>
      <p:sp>
        <p:nvSpPr>
          <p:cNvPr id="59" name="Google Shape;59;p13"/>
          <p:cNvSpPr/>
          <p:nvPr/>
        </p:nvSpPr>
        <p:spPr>
          <a:xfrm>
            <a:off x="863798" y="7014938"/>
            <a:ext cx="12902700" cy="394800"/>
          </a:xfrm>
          <a:prstGeom prst="rect">
            <a:avLst/>
          </a:prstGeom>
          <a:noFill/>
          <a:ln>
            <a:noFill/>
          </a:ln>
        </p:spPr>
        <p:txBody>
          <a:bodyPr anchorCtr="0" anchor="t" bIns="0" lIns="0" spcFirstLastPara="1" rIns="0" wrap="square" tIns="0">
            <a:noAutofit/>
          </a:bodyPr>
          <a:lstStyle/>
          <a:p>
            <a:pPr indent="0" lvl="0" marL="0" marR="0" rtl="0" algn="ctr">
              <a:lnSpc>
                <a:spcPct val="163157"/>
              </a:lnSpc>
              <a:spcBef>
                <a:spcPts val="0"/>
              </a:spcBef>
              <a:spcAft>
                <a:spcPts val="0"/>
              </a:spcAft>
              <a:buClr>
                <a:srgbClr val="E2E6E9"/>
              </a:buClr>
              <a:buSzPts val="1900"/>
              <a:buFont typeface="Merriweather"/>
              <a:buNone/>
            </a:pPr>
            <a:r>
              <a:rPr b="0" i="0" lang="en-US" sz="2000" u="none" cap="none" strike="noStrike">
                <a:solidFill>
                  <a:schemeClr val="dk1"/>
                </a:solidFill>
                <a:latin typeface="Merriweather"/>
                <a:ea typeface="Merriweather"/>
                <a:cs typeface="Merriweather"/>
                <a:sym typeface="Merriweather"/>
              </a:rPr>
              <a:t>A deep dive into current trends and future predictions in the AI and Data Science job landscape.</a:t>
            </a:r>
            <a:endParaRPr b="0" i="0" sz="2000" u="none" cap="none" strike="noStrike">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descr="give the pics that i can keep in my thankyou note in job analysis project" id="264" name="Google Shape;264;p22"/>
          <p:cNvPicPr preferRelativeResize="0"/>
          <p:nvPr/>
        </p:nvPicPr>
        <p:blipFill>
          <a:blip r:embed="rId3">
            <a:alphaModFix/>
          </a:blip>
          <a:stretch>
            <a:fillRect/>
          </a:stretch>
        </p:blipFill>
        <p:spPr>
          <a:xfrm>
            <a:off x="2395575" y="0"/>
            <a:ext cx="9839258" cy="8229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p:nvPr/>
        </p:nvSpPr>
        <p:spPr>
          <a:xfrm>
            <a:off x="790694" y="621149"/>
            <a:ext cx="6369606" cy="529471"/>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F5F0F0"/>
              </a:buClr>
              <a:buSzPts val="3300"/>
              <a:buFont typeface="Merriweather"/>
              <a:buNone/>
            </a:pPr>
            <a:r>
              <a:rPr b="0" i="0" lang="en-US" sz="3300" u="none" cap="none" strike="noStrike">
                <a:solidFill>
                  <a:srgbClr val="F5F0F0"/>
                </a:solidFill>
                <a:latin typeface="Merriweather"/>
                <a:ea typeface="Merriweather"/>
                <a:cs typeface="Merriweather"/>
                <a:sym typeface="Merriweather"/>
              </a:rPr>
              <a:t>Meet the Analyst: A. Gopichand</a:t>
            </a:r>
            <a:endParaRPr b="0" i="0" sz="3300" u="none" cap="none" strike="noStrike"/>
          </a:p>
        </p:txBody>
      </p:sp>
      <p:sp>
        <p:nvSpPr>
          <p:cNvPr id="66" name="Google Shape;66;p14"/>
          <p:cNvSpPr/>
          <p:nvPr/>
        </p:nvSpPr>
        <p:spPr>
          <a:xfrm>
            <a:off x="790694" y="1557099"/>
            <a:ext cx="6990874" cy="812959"/>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E2E6E9"/>
              </a:buClr>
              <a:buSzPts val="1300"/>
              <a:buFont typeface="Merriweather"/>
              <a:buNone/>
            </a:pPr>
            <a:r>
              <a:rPr b="0" i="0" lang="en-US" sz="1300" u="none" cap="none" strike="noStrike">
                <a:solidFill>
                  <a:srgbClr val="E2E6E9"/>
                </a:solidFill>
                <a:latin typeface="Merriweather"/>
                <a:ea typeface="Merriweather"/>
                <a:cs typeface="Merriweather"/>
                <a:sym typeface="Merriweather"/>
              </a:rPr>
              <a:t>I am Anabathula Gopichand, a recent graduate holding a Bachelor of Technology in Computer Science, specializing in Artificial Intelligence &amp; Data Science from CMR College of Engineering &amp; Technology.</a:t>
            </a:r>
            <a:endParaRPr b="0" i="0" sz="1300" u="none" cap="none" strike="noStrike"/>
          </a:p>
        </p:txBody>
      </p:sp>
      <p:sp>
        <p:nvSpPr>
          <p:cNvPr id="67" name="Google Shape;67;p14"/>
          <p:cNvSpPr/>
          <p:nvPr/>
        </p:nvSpPr>
        <p:spPr>
          <a:xfrm>
            <a:off x="790694" y="2522458"/>
            <a:ext cx="6990874" cy="541972"/>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E2E6E9"/>
              </a:buClr>
              <a:buSzPts val="1300"/>
              <a:buFont typeface="Merriweather"/>
              <a:buNone/>
            </a:pPr>
            <a:r>
              <a:rPr b="0" i="0" lang="en-US" sz="1300" u="none" cap="none" strike="noStrike">
                <a:solidFill>
                  <a:srgbClr val="E2E6E9"/>
                </a:solidFill>
                <a:latin typeface="Merriweather"/>
                <a:ea typeface="Merriweather"/>
                <a:cs typeface="Merriweather"/>
                <a:sym typeface="Merriweather"/>
              </a:rPr>
              <a:t>My passion for Data Science stems from its unique blend of attributes that resonate deeply with me:</a:t>
            </a:r>
            <a:endParaRPr b="0" i="0" sz="1300" u="none" cap="none" strike="noStrike"/>
          </a:p>
        </p:txBody>
      </p:sp>
      <p:sp>
        <p:nvSpPr>
          <p:cNvPr id="68" name="Google Shape;68;p14"/>
          <p:cNvSpPr/>
          <p:nvPr/>
        </p:nvSpPr>
        <p:spPr>
          <a:xfrm>
            <a:off x="790694" y="3254931"/>
            <a:ext cx="6990874" cy="4163378"/>
          </a:xfrm>
          <a:prstGeom prst="roundRect">
            <a:avLst>
              <a:gd fmla="val 1709"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798314" y="3262551"/>
            <a:ext cx="6975634" cy="1298019"/>
          </a:xfrm>
          <a:prstGeom prst="roundRect">
            <a:avLst>
              <a:gd fmla="val 5482" name="adj"/>
            </a:avLst>
          </a:pr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967740" y="3431977"/>
            <a:ext cx="2117884" cy="264676"/>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E2E6E9"/>
              </a:buClr>
              <a:buSzPts val="1650"/>
              <a:buFont typeface="Merriweather"/>
              <a:buNone/>
            </a:pPr>
            <a:r>
              <a:rPr b="0" i="0" lang="en-US" sz="1650" u="none" cap="none" strike="noStrike">
                <a:solidFill>
                  <a:srgbClr val="E2E6E9"/>
                </a:solidFill>
                <a:latin typeface="Merriweather"/>
                <a:ea typeface="Merriweather"/>
                <a:cs typeface="Merriweather"/>
                <a:sym typeface="Merriweather"/>
              </a:rPr>
              <a:t>Analytical Thinking</a:t>
            </a:r>
            <a:endParaRPr b="0" i="0" sz="1650" u="none" cap="none" strike="noStrike"/>
          </a:p>
        </p:txBody>
      </p:sp>
      <p:sp>
        <p:nvSpPr>
          <p:cNvPr id="71" name="Google Shape;71;p14"/>
          <p:cNvSpPr/>
          <p:nvPr/>
        </p:nvSpPr>
        <p:spPr>
          <a:xfrm>
            <a:off x="967740" y="3866078"/>
            <a:ext cx="6636782" cy="270986"/>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E2E6E9"/>
              </a:buClr>
              <a:buSzPts val="1300"/>
              <a:buFont typeface="Merriweather"/>
              <a:buNone/>
            </a:pPr>
            <a:r>
              <a:rPr b="0" i="0" lang="en-US" sz="1300" u="none" cap="none" strike="noStrike">
                <a:solidFill>
                  <a:srgbClr val="E2E6E9"/>
                </a:solidFill>
                <a:latin typeface="Merriweather"/>
                <a:ea typeface="Merriweather"/>
                <a:cs typeface="Merriweather"/>
                <a:sym typeface="Merriweather"/>
              </a:rPr>
              <a:t>The challenge of deconstructing complex problems.</a:t>
            </a:r>
            <a:endParaRPr b="0" i="0" sz="1300" u="none" cap="none" strike="noStrike"/>
          </a:p>
        </p:txBody>
      </p:sp>
      <p:sp>
        <p:nvSpPr>
          <p:cNvPr id="72" name="Google Shape;72;p14"/>
          <p:cNvSpPr/>
          <p:nvPr/>
        </p:nvSpPr>
        <p:spPr>
          <a:xfrm>
            <a:off x="798314" y="4560570"/>
            <a:ext cx="6975634" cy="1552099"/>
          </a:xfrm>
          <a:prstGeom prst="rect">
            <a:avLst/>
          </a:pr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798314" y="4560570"/>
            <a:ext cx="6975634" cy="22860"/>
          </a:xfrm>
          <a:prstGeom prst="roundRect">
            <a:avLst>
              <a:gd fmla="val 311299" name="adj"/>
            </a:avLst>
          </a:pr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4074319" y="4360247"/>
            <a:ext cx="423505" cy="423505"/>
          </a:xfrm>
          <a:prstGeom prst="roundRect">
            <a:avLst>
              <a:gd fmla="val 16803" name="adj"/>
            </a:avLst>
          </a:prstGeom>
          <a:solidFill>
            <a:srgbClr val="09151A">
              <a:alpha val="74901"/>
            </a:srgbClr>
          </a:solidFill>
          <a:ln cap="flat" cmpd="sng" w="22850">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5" name="Google Shape;75;p14"/>
          <p:cNvPicPr preferRelativeResize="0"/>
          <p:nvPr/>
        </p:nvPicPr>
        <p:blipFill rotWithShape="1">
          <a:blip r:embed="rId3">
            <a:alphaModFix/>
          </a:blip>
          <a:srcRect b="0" l="0" r="0" t="0"/>
          <a:stretch/>
        </p:blipFill>
        <p:spPr>
          <a:xfrm>
            <a:off x="4180165" y="4439662"/>
            <a:ext cx="211693" cy="264676"/>
          </a:xfrm>
          <a:prstGeom prst="rect">
            <a:avLst/>
          </a:prstGeom>
          <a:noFill/>
          <a:ln>
            <a:noFill/>
          </a:ln>
        </p:spPr>
      </p:pic>
      <p:sp>
        <p:nvSpPr>
          <p:cNvPr id="76" name="Google Shape;76;p14"/>
          <p:cNvSpPr/>
          <p:nvPr/>
        </p:nvSpPr>
        <p:spPr>
          <a:xfrm>
            <a:off x="967740" y="4984075"/>
            <a:ext cx="2610564" cy="264676"/>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E2E6E9"/>
              </a:buClr>
              <a:buSzPts val="1650"/>
              <a:buFont typeface="Merriweather"/>
              <a:buNone/>
            </a:pPr>
            <a:r>
              <a:rPr b="0" i="0" lang="en-US" sz="1650" u="none" cap="none" strike="noStrike">
                <a:solidFill>
                  <a:srgbClr val="E2E6E9"/>
                </a:solidFill>
                <a:latin typeface="Merriweather"/>
                <a:ea typeface="Merriweather"/>
                <a:cs typeface="Merriweather"/>
                <a:sym typeface="Merriweather"/>
              </a:rPr>
              <a:t>Technological Innovation</a:t>
            </a:r>
            <a:endParaRPr b="0" i="0" sz="1650" u="none" cap="none" strike="noStrike"/>
          </a:p>
        </p:txBody>
      </p:sp>
      <p:sp>
        <p:nvSpPr>
          <p:cNvPr id="77" name="Google Shape;77;p14"/>
          <p:cNvSpPr/>
          <p:nvPr/>
        </p:nvSpPr>
        <p:spPr>
          <a:xfrm>
            <a:off x="967740" y="5418177"/>
            <a:ext cx="6636782" cy="270986"/>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E2E6E9"/>
              </a:buClr>
              <a:buSzPts val="1300"/>
              <a:buFont typeface="Merriweather"/>
              <a:buNone/>
            </a:pPr>
            <a:r>
              <a:rPr b="0" i="0" lang="en-US" sz="1300" u="none" cap="none" strike="noStrike">
                <a:solidFill>
                  <a:srgbClr val="E2E6E9"/>
                </a:solidFill>
                <a:latin typeface="Merriweather"/>
                <a:ea typeface="Merriweather"/>
                <a:cs typeface="Merriweather"/>
                <a:sym typeface="Merriweather"/>
              </a:rPr>
              <a:t>Leveraging cutting-edge tools and methodologies.</a:t>
            </a:r>
            <a:endParaRPr b="0" i="0" sz="1300" u="none" cap="none" strike="noStrike"/>
          </a:p>
        </p:txBody>
      </p:sp>
      <p:sp>
        <p:nvSpPr>
          <p:cNvPr id="78" name="Google Shape;78;p14"/>
          <p:cNvSpPr/>
          <p:nvPr/>
        </p:nvSpPr>
        <p:spPr>
          <a:xfrm>
            <a:off x="798314" y="6112669"/>
            <a:ext cx="6975634" cy="1298019"/>
          </a:xfrm>
          <a:prstGeom prst="rect">
            <a:avLst/>
          </a:pr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798314" y="6112669"/>
            <a:ext cx="6975634" cy="22860"/>
          </a:xfrm>
          <a:prstGeom prst="roundRect">
            <a:avLst>
              <a:gd fmla="val 311299" name="adj"/>
            </a:avLst>
          </a:pr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4074319" y="5912346"/>
            <a:ext cx="423505" cy="423505"/>
          </a:xfrm>
          <a:prstGeom prst="roundRect">
            <a:avLst>
              <a:gd fmla="val 16803" name="adj"/>
            </a:avLst>
          </a:prstGeom>
          <a:solidFill>
            <a:srgbClr val="09151A">
              <a:alpha val="74901"/>
            </a:srgbClr>
          </a:solidFill>
          <a:ln cap="flat" cmpd="sng" w="22850">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1" name="Google Shape;81;p14"/>
          <p:cNvPicPr preferRelativeResize="0"/>
          <p:nvPr/>
        </p:nvPicPr>
        <p:blipFill rotWithShape="1">
          <a:blip r:embed="rId4">
            <a:alphaModFix/>
          </a:blip>
          <a:srcRect b="0" l="0" r="0" t="0"/>
          <a:stretch/>
        </p:blipFill>
        <p:spPr>
          <a:xfrm>
            <a:off x="4180165" y="5991761"/>
            <a:ext cx="211693" cy="264676"/>
          </a:xfrm>
          <a:prstGeom prst="rect">
            <a:avLst/>
          </a:prstGeom>
          <a:noFill/>
          <a:ln>
            <a:noFill/>
          </a:ln>
        </p:spPr>
      </p:pic>
      <p:sp>
        <p:nvSpPr>
          <p:cNvPr id="82" name="Google Shape;82;p14"/>
          <p:cNvSpPr/>
          <p:nvPr/>
        </p:nvSpPr>
        <p:spPr>
          <a:xfrm>
            <a:off x="967740" y="6536174"/>
            <a:ext cx="2117884" cy="264676"/>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E2E6E9"/>
              </a:buClr>
              <a:buSzPts val="1650"/>
              <a:buFont typeface="Merriweather"/>
              <a:buNone/>
            </a:pPr>
            <a:r>
              <a:rPr b="0" i="0" lang="en-US" sz="1650" u="none" cap="none" strike="noStrike">
                <a:solidFill>
                  <a:srgbClr val="E2E6E9"/>
                </a:solidFill>
                <a:latin typeface="Merriweather"/>
                <a:ea typeface="Merriweather"/>
                <a:cs typeface="Merriweather"/>
                <a:sym typeface="Merriweather"/>
              </a:rPr>
              <a:t>Strategic Impact</a:t>
            </a:r>
            <a:endParaRPr b="0" i="0" sz="1650" u="none" cap="none" strike="noStrike"/>
          </a:p>
        </p:txBody>
      </p:sp>
      <p:sp>
        <p:nvSpPr>
          <p:cNvPr id="83" name="Google Shape;83;p14"/>
          <p:cNvSpPr/>
          <p:nvPr/>
        </p:nvSpPr>
        <p:spPr>
          <a:xfrm>
            <a:off x="967740" y="6970276"/>
            <a:ext cx="6636782" cy="270986"/>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E2E6E9"/>
              </a:buClr>
              <a:buSzPts val="1300"/>
              <a:buFont typeface="Merriweather"/>
              <a:buNone/>
            </a:pPr>
            <a:r>
              <a:rPr b="0" i="0" lang="en-US" sz="1300" u="none" cap="none" strike="noStrike">
                <a:solidFill>
                  <a:srgbClr val="E2E6E9"/>
                </a:solidFill>
                <a:latin typeface="Merriweather"/>
                <a:ea typeface="Merriweather"/>
                <a:cs typeface="Merriweather"/>
                <a:sym typeface="Merriweather"/>
              </a:rPr>
              <a:t>Transforming data into actionable insights for meaningful change.</a:t>
            </a:r>
            <a:endParaRPr b="0" i="0" sz="1300" u="none" cap="none" strike="noStrike"/>
          </a:p>
        </p:txBody>
      </p:sp>
      <p:pic>
        <p:nvPicPr>
          <p:cNvPr descr="preencoded.png" id="84" name="Google Shape;84;p14"/>
          <p:cNvPicPr preferRelativeResize="0"/>
          <p:nvPr/>
        </p:nvPicPr>
        <p:blipFill rotWithShape="1">
          <a:blip r:embed="rId5">
            <a:alphaModFix/>
          </a:blip>
          <a:srcRect b="0" l="0" r="0" t="0"/>
          <a:stretch/>
        </p:blipFill>
        <p:spPr>
          <a:xfrm>
            <a:off x="8202573" y="1595199"/>
            <a:ext cx="4233386" cy="4233386"/>
          </a:xfrm>
          <a:prstGeom prst="rect">
            <a:avLst/>
          </a:prstGeom>
          <a:noFill/>
          <a:ln>
            <a:noFill/>
          </a:ln>
        </p:spPr>
      </p:pic>
    </p:spTree>
  </p:cSld>
  <p:clrMapOvr>
    <a:masterClrMapping/>
  </p:clrMapOvr>
  <mc:AlternateContent>
    <mc:Choice Requires="p14">
      <p:transition spd="slow" p14:dur="2400">
        <p:push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p:nvPr/>
        </p:nvSpPr>
        <p:spPr>
          <a:xfrm>
            <a:off x="626269" y="492085"/>
            <a:ext cx="6883598" cy="559237"/>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F5F0F0"/>
              </a:buClr>
              <a:buSzPts val="3500"/>
              <a:buFont typeface="Merriweather"/>
              <a:buNone/>
            </a:pPr>
            <a:r>
              <a:rPr b="0" i="0" lang="en-US" sz="3500" u="none" cap="none" strike="noStrike">
                <a:solidFill>
                  <a:srgbClr val="F5F0F0"/>
                </a:solidFill>
                <a:latin typeface="Merriweather"/>
                <a:ea typeface="Merriweather"/>
                <a:cs typeface="Merriweather"/>
                <a:sym typeface="Merriweather"/>
              </a:rPr>
              <a:t>AI Job Trends: Dataset Overview</a:t>
            </a:r>
            <a:endParaRPr b="0" i="0" sz="3500" u="none" cap="none" strike="noStrike"/>
          </a:p>
        </p:txBody>
      </p:sp>
      <p:sp>
        <p:nvSpPr>
          <p:cNvPr id="91" name="Google Shape;91;p15"/>
          <p:cNvSpPr/>
          <p:nvPr/>
        </p:nvSpPr>
        <p:spPr>
          <a:xfrm>
            <a:off x="626269" y="1409224"/>
            <a:ext cx="13377862" cy="57245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E2E6E9"/>
              </a:buClr>
              <a:buSzPts val="1400"/>
              <a:buFont typeface="Merriweather"/>
              <a:buNone/>
            </a:pPr>
            <a:r>
              <a:rPr b="0" i="0" lang="en-US" sz="1400" u="none" cap="none" strike="noStrike">
                <a:solidFill>
                  <a:srgbClr val="E2E6E9"/>
                </a:solidFill>
                <a:latin typeface="Merriweather"/>
                <a:ea typeface="Merriweather"/>
                <a:cs typeface="Merriweather"/>
                <a:sym typeface="Merriweather"/>
              </a:rPr>
              <a:t>This project rigorously analyzes a comprehensive dataset of job listings to illuminate the current dynamics of the Artificial Intelligence and Data Science job market. Our primary objective is to extract meaningful insights into key areas shaping career opportunities.</a:t>
            </a:r>
            <a:endParaRPr b="0" i="0" sz="1400" u="none" cap="none" strike="noStrike"/>
          </a:p>
        </p:txBody>
      </p:sp>
      <p:sp>
        <p:nvSpPr>
          <p:cNvPr id="92" name="Google Shape;92;p15"/>
          <p:cNvSpPr/>
          <p:nvPr/>
        </p:nvSpPr>
        <p:spPr>
          <a:xfrm>
            <a:off x="626269" y="2182892"/>
            <a:ext cx="6599396" cy="6340197"/>
          </a:xfrm>
          <a:prstGeom prst="roundRect">
            <a:avLst>
              <a:gd fmla="val 1185" name="adj"/>
            </a:avLst>
          </a:prstGeom>
          <a:solidFill>
            <a:srgbClr val="09151A">
              <a:alpha val="74901"/>
            </a:srgbClr>
          </a:solidFill>
          <a:ln cap="flat" cmpd="sng" w="22850">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649142" y="2183190"/>
            <a:ext cx="6553800" cy="537000"/>
          </a:xfrm>
          <a:prstGeom prst="roundRect">
            <a:avLst>
              <a:gd fmla="val 8890" name="adj"/>
            </a:avLst>
          </a:pr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3791783" y="2302550"/>
            <a:ext cx="268367" cy="33551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2E6E9"/>
              </a:buClr>
              <a:buSzPts val="2100"/>
              <a:buFont typeface="Merriweather"/>
              <a:buNone/>
            </a:pPr>
            <a:r>
              <a:rPr b="0" i="0" lang="en-US" sz="2100" u="none" cap="none" strike="noStrike">
                <a:solidFill>
                  <a:srgbClr val="E2E6E9"/>
                </a:solidFill>
                <a:latin typeface="Merriweather"/>
                <a:ea typeface="Merriweather"/>
                <a:cs typeface="Merriweather"/>
                <a:sym typeface="Merriweather"/>
              </a:rPr>
              <a:t>1</a:t>
            </a:r>
            <a:endParaRPr b="0" i="0" sz="2100" u="none" cap="none" strike="noStrike"/>
          </a:p>
        </p:txBody>
      </p:sp>
      <p:sp>
        <p:nvSpPr>
          <p:cNvPr id="95" name="Google Shape;95;p15"/>
          <p:cNvSpPr/>
          <p:nvPr/>
        </p:nvSpPr>
        <p:spPr>
          <a:xfrm>
            <a:off x="828080" y="2921556"/>
            <a:ext cx="2236827" cy="279559"/>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E2E6E9"/>
              </a:buClr>
              <a:buSzPts val="1750"/>
              <a:buFont typeface="Merriweather"/>
              <a:buNone/>
            </a:pPr>
            <a:r>
              <a:rPr b="0" i="0" lang="en-US" sz="1750" u="none" cap="none" strike="noStrike">
                <a:solidFill>
                  <a:srgbClr val="E2E6E9"/>
                </a:solidFill>
                <a:latin typeface="Merriweather"/>
                <a:ea typeface="Merriweather"/>
                <a:cs typeface="Merriweather"/>
                <a:sym typeface="Merriweather"/>
              </a:rPr>
              <a:t>Dataset Scope</a:t>
            </a:r>
            <a:endParaRPr b="0" i="0" sz="1750" u="none" cap="none" strike="noStrike"/>
          </a:p>
        </p:txBody>
      </p:sp>
      <p:sp>
        <p:nvSpPr>
          <p:cNvPr id="96" name="Google Shape;96;p15"/>
          <p:cNvSpPr/>
          <p:nvPr/>
        </p:nvSpPr>
        <p:spPr>
          <a:xfrm>
            <a:off x="828080" y="3308390"/>
            <a:ext cx="6195774" cy="57245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E2E6E9"/>
              </a:buClr>
              <a:buSzPts val="1400"/>
              <a:buFont typeface="Merriweather"/>
              <a:buNone/>
            </a:pPr>
            <a:r>
              <a:rPr b="0" i="0" lang="en-US" sz="1400" u="none" cap="none" strike="noStrike">
                <a:solidFill>
                  <a:srgbClr val="E2E6E9"/>
                </a:solidFill>
                <a:latin typeface="Merriweather"/>
                <a:ea typeface="Merriweather"/>
                <a:cs typeface="Merriweather"/>
                <a:sym typeface="Merriweather"/>
              </a:rPr>
              <a:t>Comprises </a:t>
            </a:r>
            <a:r>
              <a:rPr b="1" i="0" lang="en-US" sz="1400" u="none" cap="none" strike="noStrike">
                <a:solidFill>
                  <a:srgbClr val="E2E6E9"/>
                </a:solidFill>
                <a:latin typeface="Merriweather"/>
                <a:ea typeface="Merriweather"/>
                <a:cs typeface="Merriweather"/>
                <a:sym typeface="Merriweather"/>
              </a:rPr>
              <a:t>79,147 job listings</a:t>
            </a:r>
            <a:r>
              <a:rPr b="0" i="0" lang="en-US" sz="1400" u="none" cap="none" strike="noStrike">
                <a:solidFill>
                  <a:srgbClr val="E2E6E9"/>
                </a:solidFill>
                <a:latin typeface="Merriweather"/>
                <a:ea typeface="Merriweather"/>
                <a:cs typeface="Merriweather"/>
                <a:sym typeface="Merriweather"/>
              </a:rPr>
              <a:t>, providing a robust foundation for market trend analysis.</a:t>
            </a:r>
            <a:endParaRPr b="0" i="0" sz="1400" u="none" cap="none" strike="noStrike"/>
          </a:p>
        </p:txBody>
      </p:sp>
      <p:pic>
        <p:nvPicPr>
          <p:cNvPr descr="preencoded.png" id="97" name="Google Shape;97;p15"/>
          <p:cNvPicPr preferRelativeResize="0"/>
          <p:nvPr/>
        </p:nvPicPr>
        <p:blipFill rotWithShape="1">
          <a:blip r:embed="rId3">
            <a:alphaModFix/>
          </a:blip>
          <a:srcRect b="0" l="0" r="0" t="0"/>
          <a:stretch/>
        </p:blipFill>
        <p:spPr>
          <a:xfrm>
            <a:off x="828080" y="4082058"/>
            <a:ext cx="6195774" cy="4239101"/>
          </a:xfrm>
          <a:prstGeom prst="rect">
            <a:avLst/>
          </a:prstGeom>
          <a:noFill/>
          <a:ln>
            <a:noFill/>
          </a:ln>
        </p:spPr>
      </p:pic>
      <p:sp>
        <p:nvSpPr>
          <p:cNvPr id="98" name="Google Shape;98;p15"/>
          <p:cNvSpPr/>
          <p:nvPr/>
        </p:nvSpPr>
        <p:spPr>
          <a:xfrm>
            <a:off x="7404616" y="2182892"/>
            <a:ext cx="6599515" cy="6340197"/>
          </a:xfrm>
          <a:prstGeom prst="roundRect">
            <a:avLst>
              <a:gd fmla="val 1185" name="adj"/>
            </a:avLst>
          </a:prstGeom>
          <a:solidFill>
            <a:srgbClr val="09151A">
              <a:alpha val="74901"/>
            </a:srgbClr>
          </a:solidFill>
          <a:ln cap="flat" cmpd="sng" w="22850">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7427476" y="2205752"/>
            <a:ext cx="6553795" cy="536853"/>
          </a:xfrm>
          <a:prstGeom prst="roundRect">
            <a:avLst>
              <a:gd fmla="val 8890" name="adj"/>
            </a:avLst>
          </a:pr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10570131" y="2302550"/>
            <a:ext cx="268367" cy="33551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2E6E9"/>
              </a:buClr>
              <a:buSzPts val="2100"/>
              <a:buFont typeface="Merriweather"/>
              <a:buNone/>
            </a:pPr>
            <a:r>
              <a:rPr b="0" i="0" lang="en-US" sz="2100" u="none" cap="none" strike="noStrike">
                <a:solidFill>
                  <a:srgbClr val="E2E6E9"/>
                </a:solidFill>
                <a:latin typeface="Merriweather"/>
                <a:ea typeface="Merriweather"/>
                <a:cs typeface="Merriweather"/>
                <a:sym typeface="Merriweather"/>
              </a:rPr>
              <a:t>2</a:t>
            </a:r>
            <a:endParaRPr b="0" i="0" sz="2100" u="none" cap="none" strike="noStrike"/>
          </a:p>
        </p:txBody>
      </p:sp>
      <p:sp>
        <p:nvSpPr>
          <p:cNvPr id="101" name="Google Shape;101;p15"/>
          <p:cNvSpPr/>
          <p:nvPr/>
        </p:nvSpPr>
        <p:spPr>
          <a:xfrm>
            <a:off x="7606427" y="2921556"/>
            <a:ext cx="2236827" cy="279559"/>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E2E6E9"/>
              </a:buClr>
              <a:buSzPts val="1750"/>
              <a:buFont typeface="Merriweather"/>
              <a:buNone/>
            </a:pPr>
            <a:r>
              <a:rPr b="0" i="0" lang="en-US" sz="1750" u="none" cap="none" strike="noStrike">
                <a:solidFill>
                  <a:srgbClr val="E2E6E9"/>
                </a:solidFill>
                <a:latin typeface="Merriweather"/>
                <a:ea typeface="Merriweather"/>
                <a:cs typeface="Merriweather"/>
                <a:sym typeface="Merriweather"/>
              </a:rPr>
              <a:t>Analytical Focus</a:t>
            </a:r>
            <a:endParaRPr b="0" i="0" sz="1750" u="none" cap="none" strike="noStrike"/>
          </a:p>
        </p:txBody>
      </p:sp>
      <p:sp>
        <p:nvSpPr>
          <p:cNvPr id="102" name="Google Shape;102;p15"/>
          <p:cNvSpPr/>
          <p:nvPr/>
        </p:nvSpPr>
        <p:spPr>
          <a:xfrm>
            <a:off x="7606427" y="3308390"/>
            <a:ext cx="6195893" cy="57245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E2E6E9"/>
              </a:buClr>
              <a:buSzPts val="1400"/>
              <a:buFont typeface="Merriweather"/>
              <a:buNone/>
            </a:pPr>
            <a:r>
              <a:rPr b="0" i="0" lang="en-US" sz="1400" u="none" cap="none" strike="noStrike">
                <a:solidFill>
                  <a:srgbClr val="E2E6E9"/>
                </a:solidFill>
                <a:latin typeface="Merriweather"/>
                <a:ea typeface="Merriweather"/>
                <a:cs typeface="Merriweather"/>
                <a:sym typeface="Merriweather"/>
              </a:rPr>
              <a:t>Explores trends in job roles, required experience, salary expectations, and in-demand skills.</a:t>
            </a:r>
            <a:endParaRPr b="0" i="0" sz="1400" u="none" cap="none" strike="noStrike"/>
          </a:p>
        </p:txBody>
      </p:sp>
      <p:pic>
        <p:nvPicPr>
          <p:cNvPr descr="preencoded.png" id="103" name="Google Shape;103;p15"/>
          <p:cNvPicPr preferRelativeResize="0"/>
          <p:nvPr/>
        </p:nvPicPr>
        <p:blipFill rotWithShape="1">
          <a:blip r:embed="rId4">
            <a:alphaModFix/>
          </a:blip>
          <a:srcRect b="0" l="0" r="0" t="0"/>
          <a:stretch/>
        </p:blipFill>
        <p:spPr>
          <a:xfrm>
            <a:off x="7606427" y="4082058"/>
            <a:ext cx="6195893" cy="4239220"/>
          </a:xfrm>
          <a:prstGeom prst="rect">
            <a:avLst/>
          </a:prstGeom>
          <a:noFill/>
          <a:ln>
            <a:noFill/>
          </a:ln>
        </p:spPr>
      </p:pic>
      <p:sp>
        <p:nvSpPr>
          <p:cNvPr id="104" name="Google Shape;104;p15"/>
          <p:cNvSpPr/>
          <p:nvPr/>
        </p:nvSpPr>
        <p:spPr>
          <a:xfrm>
            <a:off x="626269" y="8724305"/>
            <a:ext cx="13377862" cy="572453"/>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E2E6E9"/>
              </a:buClr>
              <a:buSzPts val="1400"/>
              <a:buFont typeface="Merriweather"/>
              <a:buNone/>
            </a:pPr>
            <a:r>
              <a:rPr b="0" i="0" lang="en-US" sz="1400" u="none" cap="none" strike="noStrike">
                <a:solidFill>
                  <a:srgbClr val="E2E6E9"/>
                </a:solidFill>
                <a:latin typeface="Merriweather"/>
                <a:ea typeface="Merriweather"/>
                <a:cs typeface="Merriweather"/>
                <a:sym typeface="Merriweather"/>
              </a:rPr>
              <a:t>The dataset is rich, including 12 columns featuring both categorical data (e.g., job_role, company) and numerical data (e.g., rating), all contributing to a holistic understanding of market demand.</a:t>
            </a:r>
            <a:endParaRPr b="0" i="0" sz="1400" u="none" cap="none" strike="noStrike"/>
          </a:p>
        </p:txBody>
      </p:sp>
    </p:spTree>
  </p:cSld>
  <p:clrMapOvr>
    <a:masterClrMapping/>
  </p:clrMapOvr>
  <mc:AlternateContent>
    <mc:Choice Requires="p14">
      <p:transition spd="slow" p14:dur="24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16"/>
          <p:cNvSpPr/>
          <p:nvPr/>
        </p:nvSpPr>
        <p:spPr>
          <a:xfrm>
            <a:off x="32750" y="-8200"/>
            <a:ext cx="14630400" cy="822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1" name="Google Shape;111;p16" title="Screenshot 2025-09-05 224024.png"/>
          <p:cNvPicPr preferRelativeResize="0"/>
          <p:nvPr/>
        </p:nvPicPr>
        <p:blipFill>
          <a:blip r:embed="rId3">
            <a:alphaModFix/>
          </a:blip>
          <a:stretch>
            <a:fillRect/>
          </a:stretch>
        </p:blipFill>
        <p:spPr>
          <a:xfrm>
            <a:off x="3077625" y="1727050"/>
            <a:ext cx="8242301" cy="4521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p:nvPr/>
        </p:nvSpPr>
        <p:spPr>
          <a:xfrm>
            <a:off x="809863" y="637461"/>
            <a:ext cx="6439614" cy="469940"/>
          </a:xfrm>
          <a:prstGeom prst="rect">
            <a:avLst/>
          </a:prstGeom>
          <a:noFill/>
          <a:ln>
            <a:noFill/>
          </a:ln>
        </p:spPr>
        <p:txBody>
          <a:bodyPr anchorCtr="0" anchor="t" bIns="0" lIns="0" spcFirstLastPara="1" rIns="0" wrap="square" tIns="0">
            <a:noAutofit/>
          </a:bodyPr>
          <a:lstStyle/>
          <a:p>
            <a:pPr indent="0" lvl="0" marL="0" marR="0" rtl="0" algn="l">
              <a:lnSpc>
                <a:spcPct val="125423"/>
              </a:lnSpc>
              <a:spcBef>
                <a:spcPts val="0"/>
              </a:spcBef>
              <a:spcAft>
                <a:spcPts val="0"/>
              </a:spcAft>
              <a:buClr>
                <a:srgbClr val="F5F0F0"/>
              </a:buClr>
              <a:buSzPts val="2950"/>
              <a:buFont typeface="Merriweather"/>
              <a:buNone/>
            </a:pPr>
            <a:r>
              <a:rPr b="0" i="0" lang="en-US" sz="2950" u="none" cap="none" strike="noStrike">
                <a:solidFill>
                  <a:srgbClr val="F5F0F0"/>
                </a:solidFill>
                <a:latin typeface="Merriweather"/>
                <a:ea typeface="Merriweather"/>
                <a:cs typeface="Merriweather"/>
                <a:sym typeface="Merriweather"/>
              </a:rPr>
              <a:t>Key Questions Driving Our Analysis</a:t>
            </a:r>
            <a:endParaRPr b="0" i="0" sz="2950" u="none" cap="none" strike="noStrike"/>
          </a:p>
        </p:txBody>
      </p:sp>
      <p:sp>
        <p:nvSpPr>
          <p:cNvPr id="118" name="Google Shape;118;p17"/>
          <p:cNvSpPr/>
          <p:nvPr/>
        </p:nvSpPr>
        <p:spPr>
          <a:xfrm>
            <a:off x="809863" y="1408152"/>
            <a:ext cx="13010674" cy="240506"/>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E2E6E9"/>
              </a:buClr>
              <a:buSzPts val="1150"/>
              <a:buFont typeface="Merriweather"/>
              <a:buNone/>
            </a:pPr>
            <a:r>
              <a:rPr b="0" i="0" lang="en-US" sz="1150" u="none" cap="none" strike="noStrike">
                <a:solidFill>
                  <a:srgbClr val="E2E6E9"/>
                </a:solidFill>
                <a:latin typeface="Merriweather"/>
                <a:ea typeface="Merriweather"/>
                <a:cs typeface="Merriweather"/>
                <a:sym typeface="Merriweather"/>
              </a:rPr>
              <a:t>Our investigation is framed by a series of critical questions, designed to uncover actionable insights into the AI and Data Science job market:</a:t>
            </a:r>
            <a:endParaRPr b="0" i="0" sz="1150" u="none" cap="none" strike="noStrike"/>
          </a:p>
        </p:txBody>
      </p:sp>
      <p:pic>
        <p:nvPicPr>
          <p:cNvPr descr="preencoded.png" id="119" name="Google Shape;119;p17"/>
          <p:cNvPicPr preferRelativeResize="0"/>
          <p:nvPr/>
        </p:nvPicPr>
        <p:blipFill rotWithShape="1">
          <a:blip r:embed="rId3">
            <a:alphaModFix/>
          </a:blip>
          <a:srcRect b="0" l="0" r="0" t="0"/>
          <a:stretch/>
        </p:blipFill>
        <p:spPr>
          <a:xfrm>
            <a:off x="866299" y="1797129"/>
            <a:ext cx="225504" cy="281940"/>
          </a:xfrm>
          <a:prstGeom prst="rect">
            <a:avLst/>
          </a:prstGeom>
          <a:noFill/>
          <a:ln>
            <a:noFill/>
          </a:ln>
        </p:spPr>
      </p:pic>
      <p:sp>
        <p:nvSpPr>
          <p:cNvPr id="120" name="Google Shape;120;p17"/>
          <p:cNvSpPr/>
          <p:nvPr/>
        </p:nvSpPr>
        <p:spPr>
          <a:xfrm>
            <a:off x="1298615" y="1817846"/>
            <a:ext cx="12521922" cy="240506"/>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E2E6E9"/>
              </a:buClr>
              <a:buSzPts val="1150"/>
              <a:buFont typeface="Merriweather"/>
              <a:buNone/>
            </a:pPr>
            <a:r>
              <a:rPr b="0" i="0" lang="en-US" sz="1150" u="none" cap="none" strike="noStrike">
                <a:solidFill>
                  <a:srgbClr val="E2E6E9"/>
                </a:solidFill>
                <a:latin typeface="Merriweather"/>
                <a:ea typeface="Merriweather"/>
                <a:cs typeface="Merriweather"/>
                <a:sym typeface="Merriweather"/>
              </a:rPr>
              <a:t>What is the total number of jobs and unique companies represented in the dataset?</a:t>
            </a:r>
            <a:endParaRPr b="0" i="0" sz="1150" u="none" cap="none" strike="noStrike"/>
          </a:p>
        </p:txBody>
      </p:sp>
      <p:pic>
        <p:nvPicPr>
          <p:cNvPr descr="preencoded.png" id="121" name="Google Shape;121;p17"/>
          <p:cNvPicPr preferRelativeResize="0"/>
          <p:nvPr/>
        </p:nvPicPr>
        <p:blipFill rotWithShape="1">
          <a:blip r:embed="rId3">
            <a:alphaModFix/>
          </a:blip>
          <a:srcRect b="0" l="0" r="0" t="0"/>
          <a:stretch/>
        </p:blipFill>
        <p:spPr>
          <a:xfrm>
            <a:off x="866299" y="2556510"/>
            <a:ext cx="225504" cy="281940"/>
          </a:xfrm>
          <a:prstGeom prst="rect">
            <a:avLst/>
          </a:prstGeom>
          <a:noFill/>
          <a:ln>
            <a:noFill/>
          </a:ln>
        </p:spPr>
      </p:pic>
      <p:sp>
        <p:nvSpPr>
          <p:cNvPr id="122" name="Google Shape;122;p17"/>
          <p:cNvSpPr/>
          <p:nvPr/>
        </p:nvSpPr>
        <p:spPr>
          <a:xfrm>
            <a:off x="1298615" y="2577227"/>
            <a:ext cx="12521922" cy="240506"/>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E2E6E9"/>
              </a:buClr>
              <a:buSzPts val="1150"/>
              <a:buFont typeface="Merriweather"/>
              <a:buNone/>
            </a:pPr>
            <a:r>
              <a:rPr b="0" i="0" lang="en-US" sz="1150" u="none" cap="none" strike="noStrike">
                <a:solidFill>
                  <a:srgbClr val="E2E6E9"/>
                </a:solidFill>
                <a:latin typeface="Merriweather"/>
                <a:ea typeface="Merriweather"/>
                <a:cs typeface="Merriweather"/>
                <a:sym typeface="Merriweather"/>
              </a:rPr>
              <a:t>Who are the Top 5 companies with the most job openings?</a:t>
            </a:r>
            <a:endParaRPr b="0" i="0" sz="1150" u="none" cap="none" strike="noStrike"/>
          </a:p>
        </p:txBody>
      </p:sp>
      <p:pic>
        <p:nvPicPr>
          <p:cNvPr descr="preencoded.png" id="123" name="Google Shape;123;p17"/>
          <p:cNvPicPr preferRelativeResize="0"/>
          <p:nvPr/>
        </p:nvPicPr>
        <p:blipFill rotWithShape="1">
          <a:blip r:embed="rId3">
            <a:alphaModFix/>
          </a:blip>
          <a:srcRect b="0" l="0" r="0" t="0"/>
          <a:stretch/>
        </p:blipFill>
        <p:spPr>
          <a:xfrm>
            <a:off x="866299" y="3315891"/>
            <a:ext cx="225504" cy="281940"/>
          </a:xfrm>
          <a:prstGeom prst="rect">
            <a:avLst/>
          </a:prstGeom>
          <a:noFill/>
          <a:ln>
            <a:noFill/>
          </a:ln>
        </p:spPr>
      </p:pic>
      <p:sp>
        <p:nvSpPr>
          <p:cNvPr id="124" name="Google Shape;124;p17"/>
          <p:cNvSpPr/>
          <p:nvPr/>
        </p:nvSpPr>
        <p:spPr>
          <a:xfrm>
            <a:off x="1298615" y="3336608"/>
            <a:ext cx="12521922" cy="240506"/>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E2E6E9"/>
              </a:buClr>
              <a:buSzPts val="1150"/>
              <a:buFont typeface="Merriweather"/>
              <a:buNone/>
            </a:pPr>
            <a:r>
              <a:rPr b="0" i="0" lang="en-US" sz="1150" u="none" cap="none" strike="noStrike">
                <a:solidFill>
                  <a:srgbClr val="E2E6E9"/>
                </a:solidFill>
                <a:latin typeface="Merriweather"/>
                <a:ea typeface="Merriweather"/>
                <a:cs typeface="Merriweather"/>
                <a:sym typeface="Merriweather"/>
              </a:rPr>
              <a:t>Which companies are actively recruiting for Data Analyst roles?</a:t>
            </a:r>
            <a:endParaRPr b="0" i="0" sz="1150" u="none" cap="none" strike="noStrike"/>
          </a:p>
        </p:txBody>
      </p:sp>
      <p:pic>
        <p:nvPicPr>
          <p:cNvPr descr="preencoded.png" id="125" name="Google Shape;125;p17"/>
          <p:cNvPicPr preferRelativeResize="0"/>
          <p:nvPr/>
        </p:nvPicPr>
        <p:blipFill rotWithShape="1">
          <a:blip r:embed="rId3">
            <a:alphaModFix/>
          </a:blip>
          <a:srcRect b="0" l="0" r="0" t="0"/>
          <a:stretch/>
        </p:blipFill>
        <p:spPr>
          <a:xfrm>
            <a:off x="866299" y="4075271"/>
            <a:ext cx="225504" cy="281940"/>
          </a:xfrm>
          <a:prstGeom prst="rect">
            <a:avLst/>
          </a:prstGeom>
          <a:noFill/>
          <a:ln>
            <a:noFill/>
          </a:ln>
        </p:spPr>
      </p:pic>
      <p:sp>
        <p:nvSpPr>
          <p:cNvPr id="126" name="Google Shape;126;p17"/>
          <p:cNvSpPr/>
          <p:nvPr/>
        </p:nvSpPr>
        <p:spPr>
          <a:xfrm>
            <a:off x="1298615" y="4095988"/>
            <a:ext cx="12521922" cy="240506"/>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E2E6E9"/>
              </a:buClr>
              <a:buSzPts val="1150"/>
              <a:buFont typeface="Merriweather"/>
              <a:buNone/>
            </a:pPr>
            <a:r>
              <a:rPr b="0" i="0" lang="en-US" sz="1150" u="none" cap="none" strike="noStrike">
                <a:solidFill>
                  <a:srgbClr val="E2E6E9"/>
                </a:solidFill>
                <a:latin typeface="Merriweather"/>
                <a:ea typeface="Merriweather"/>
                <a:cs typeface="Merriweather"/>
                <a:sym typeface="Merriweather"/>
              </a:rPr>
              <a:t>What are the most common skills required across almost all job categories?</a:t>
            </a:r>
            <a:endParaRPr b="0" i="0" sz="1150" u="none" cap="none" strike="noStrike"/>
          </a:p>
        </p:txBody>
      </p:sp>
      <p:pic>
        <p:nvPicPr>
          <p:cNvPr descr="preencoded.png" id="127" name="Google Shape;127;p17"/>
          <p:cNvPicPr preferRelativeResize="0"/>
          <p:nvPr/>
        </p:nvPicPr>
        <p:blipFill rotWithShape="1">
          <a:blip r:embed="rId3">
            <a:alphaModFix/>
          </a:blip>
          <a:srcRect b="0" l="0" r="0" t="0"/>
          <a:stretch/>
        </p:blipFill>
        <p:spPr>
          <a:xfrm>
            <a:off x="866299" y="4834652"/>
            <a:ext cx="225504" cy="281940"/>
          </a:xfrm>
          <a:prstGeom prst="rect">
            <a:avLst/>
          </a:prstGeom>
          <a:noFill/>
          <a:ln>
            <a:noFill/>
          </a:ln>
        </p:spPr>
      </p:pic>
      <p:sp>
        <p:nvSpPr>
          <p:cNvPr id="128" name="Google Shape;128;p17"/>
          <p:cNvSpPr/>
          <p:nvPr/>
        </p:nvSpPr>
        <p:spPr>
          <a:xfrm>
            <a:off x="1298615" y="4855369"/>
            <a:ext cx="12521922" cy="240506"/>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E2E6E9"/>
              </a:buClr>
              <a:buSzPts val="1150"/>
              <a:buFont typeface="Merriweather"/>
              <a:buNone/>
            </a:pPr>
            <a:r>
              <a:rPr b="0" i="0" lang="en-US" sz="1150" u="none" cap="none" strike="noStrike">
                <a:solidFill>
                  <a:srgbClr val="E2E6E9"/>
                </a:solidFill>
                <a:latin typeface="Merriweather"/>
                <a:ea typeface="Merriweather"/>
                <a:cs typeface="Merriweather"/>
                <a:sym typeface="Merriweather"/>
              </a:rPr>
              <a:t>What skills are essential to secure a position at major organizations like HDFC Bank?</a:t>
            </a:r>
            <a:endParaRPr b="0" i="0" sz="1150" u="none" cap="none" strike="noStrike"/>
          </a:p>
        </p:txBody>
      </p:sp>
      <p:pic>
        <p:nvPicPr>
          <p:cNvPr descr="preencoded.png" id="129" name="Google Shape;129;p17"/>
          <p:cNvPicPr preferRelativeResize="0"/>
          <p:nvPr/>
        </p:nvPicPr>
        <p:blipFill rotWithShape="1">
          <a:blip r:embed="rId3">
            <a:alphaModFix/>
          </a:blip>
          <a:srcRect b="0" l="0" r="0" t="0"/>
          <a:stretch/>
        </p:blipFill>
        <p:spPr>
          <a:xfrm>
            <a:off x="866299" y="5594033"/>
            <a:ext cx="225504" cy="281940"/>
          </a:xfrm>
          <a:prstGeom prst="rect">
            <a:avLst/>
          </a:prstGeom>
          <a:noFill/>
          <a:ln>
            <a:noFill/>
          </a:ln>
        </p:spPr>
      </p:pic>
      <p:sp>
        <p:nvSpPr>
          <p:cNvPr id="130" name="Google Shape;130;p17"/>
          <p:cNvSpPr/>
          <p:nvPr/>
        </p:nvSpPr>
        <p:spPr>
          <a:xfrm>
            <a:off x="1298615" y="5614749"/>
            <a:ext cx="12521922" cy="240506"/>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E2E6E9"/>
              </a:buClr>
              <a:buSzPts val="1150"/>
              <a:buFont typeface="Merriweather"/>
              <a:buNone/>
            </a:pPr>
            <a:r>
              <a:rPr b="0" i="0" lang="en-US" sz="1150" u="none" cap="none" strike="noStrike">
                <a:solidFill>
                  <a:srgbClr val="E2E6E9"/>
                </a:solidFill>
                <a:latin typeface="Merriweather"/>
                <a:ea typeface="Merriweather"/>
                <a:cs typeface="Merriweather"/>
                <a:sym typeface="Merriweather"/>
              </a:rPr>
              <a:t>What foundational skills are indispensable for aspiring Data Analysts?</a:t>
            </a:r>
            <a:endParaRPr b="0" i="0" sz="1150" u="none" cap="none" strike="noStrike"/>
          </a:p>
        </p:txBody>
      </p:sp>
      <p:pic>
        <p:nvPicPr>
          <p:cNvPr descr="preencoded.png" id="131" name="Google Shape;131;p17"/>
          <p:cNvPicPr preferRelativeResize="0"/>
          <p:nvPr/>
        </p:nvPicPr>
        <p:blipFill rotWithShape="1">
          <a:blip r:embed="rId3">
            <a:alphaModFix/>
          </a:blip>
          <a:srcRect b="0" l="0" r="0" t="0"/>
          <a:stretch/>
        </p:blipFill>
        <p:spPr>
          <a:xfrm>
            <a:off x="866299" y="6353413"/>
            <a:ext cx="225504" cy="281940"/>
          </a:xfrm>
          <a:prstGeom prst="rect">
            <a:avLst/>
          </a:prstGeom>
          <a:noFill/>
          <a:ln>
            <a:noFill/>
          </a:ln>
        </p:spPr>
      </p:pic>
      <p:sp>
        <p:nvSpPr>
          <p:cNvPr id="132" name="Google Shape;132;p17"/>
          <p:cNvSpPr/>
          <p:nvPr/>
        </p:nvSpPr>
        <p:spPr>
          <a:xfrm>
            <a:off x="1298615" y="6374130"/>
            <a:ext cx="12521922" cy="240506"/>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E2E6E9"/>
              </a:buClr>
              <a:buSzPts val="1150"/>
              <a:buFont typeface="Merriweather"/>
              <a:buNone/>
            </a:pPr>
            <a:r>
              <a:rPr b="0" i="0" lang="en-US" sz="1150" u="none" cap="none" strike="noStrike">
                <a:solidFill>
                  <a:srgbClr val="E2E6E9"/>
                </a:solidFill>
                <a:latin typeface="Merriweather"/>
                <a:ea typeface="Merriweather"/>
                <a:cs typeface="Merriweather"/>
                <a:sym typeface="Merriweather"/>
              </a:rPr>
              <a:t>How does the volume of job opportunities correlate with required years of experience?</a:t>
            </a:r>
            <a:endParaRPr b="0" i="0" sz="1150" u="none" cap="none" strike="noStrike"/>
          </a:p>
        </p:txBody>
      </p:sp>
      <p:pic>
        <p:nvPicPr>
          <p:cNvPr descr="preencoded.png" id="133" name="Google Shape;133;p17"/>
          <p:cNvPicPr preferRelativeResize="0"/>
          <p:nvPr/>
        </p:nvPicPr>
        <p:blipFill rotWithShape="1">
          <a:blip r:embed="rId3">
            <a:alphaModFix/>
          </a:blip>
          <a:srcRect b="0" l="0" r="0" t="0"/>
          <a:stretch/>
        </p:blipFill>
        <p:spPr>
          <a:xfrm>
            <a:off x="866299" y="7112794"/>
            <a:ext cx="225504" cy="281940"/>
          </a:xfrm>
          <a:prstGeom prst="rect">
            <a:avLst/>
          </a:prstGeom>
          <a:noFill/>
          <a:ln>
            <a:noFill/>
          </a:ln>
        </p:spPr>
      </p:pic>
      <p:sp>
        <p:nvSpPr>
          <p:cNvPr id="134" name="Google Shape;134;p17"/>
          <p:cNvSpPr/>
          <p:nvPr/>
        </p:nvSpPr>
        <p:spPr>
          <a:xfrm>
            <a:off x="1298615" y="7133511"/>
            <a:ext cx="12521922" cy="240506"/>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E2E6E9"/>
              </a:buClr>
              <a:buSzPts val="1150"/>
              <a:buFont typeface="Merriweather"/>
              <a:buNone/>
            </a:pPr>
            <a:r>
              <a:rPr b="0" i="0" lang="en-US" sz="1150" u="none" cap="none" strike="noStrike">
                <a:solidFill>
                  <a:srgbClr val="E2E6E9"/>
                </a:solidFill>
                <a:latin typeface="Merriweather"/>
                <a:ea typeface="Merriweather"/>
                <a:cs typeface="Merriweather"/>
                <a:sym typeface="Merriweather"/>
              </a:rPr>
              <a:t>What are the average salary expectations for various experience levels?</a:t>
            </a:r>
            <a:endParaRPr b="0" i="0" sz="1150" u="none" cap="none" strike="noStrike"/>
          </a:p>
        </p:txBody>
      </p:sp>
    </p:spTree>
  </p:cSld>
  <p:clrMapOvr>
    <a:masterClrMapping/>
  </p:clrMapOvr>
  <mc:AlternateContent>
    <mc:Choice Requires="p14">
      <p:transition spd="slow" p14:dur="2400">
        <p14:flip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descr="preencoded.png" id="140" name="Google Shape;140;p18"/>
          <p:cNvPicPr preferRelativeResize="0"/>
          <p:nvPr/>
        </p:nvPicPr>
        <p:blipFill rotWithShape="1">
          <a:blip r:embed="rId3">
            <a:alphaModFix/>
          </a:blip>
          <a:srcRect b="0" l="0" r="0" t="0"/>
          <a:stretch/>
        </p:blipFill>
        <p:spPr>
          <a:xfrm>
            <a:off x="0" y="0"/>
            <a:ext cx="5486400" cy="8234243"/>
          </a:xfrm>
          <a:prstGeom prst="rect">
            <a:avLst/>
          </a:prstGeom>
          <a:noFill/>
          <a:ln>
            <a:noFill/>
          </a:ln>
        </p:spPr>
      </p:pic>
      <p:sp>
        <p:nvSpPr>
          <p:cNvPr id="141" name="Google Shape;141;p18"/>
          <p:cNvSpPr/>
          <p:nvPr/>
        </p:nvSpPr>
        <p:spPr>
          <a:xfrm>
            <a:off x="6219468" y="576024"/>
            <a:ext cx="6764536" cy="425410"/>
          </a:xfrm>
          <a:prstGeom prst="rect">
            <a:avLst/>
          </a:prstGeom>
          <a:noFill/>
          <a:ln>
            <a:noFill/>
          </a:ln>
        </p:spPr>
        <p:txBody>
          <a:bodyPr anchorCtr="0" anchor="t" bIns="0" lIns="0" spcFirstLastPara="1" rIns="0" wrap="square" tIns="0">
            <a:noAutofit/>
          </a:bodyPr>
          <a:lstStyle/>
          <a:p>
            <a:pPr indent="0" lvl="0" marL="0" marR="0" rtl="0" algn="l">
              <a:lnSpc>
                <a:spcPct val="126415"/>
              </a:lnSpc>
              <a:spcBef>
                <a:spcPts val="0"/>
              </a:spcBef>
              <a:spcAft>
                <a:spcPts val="0"/>
              </a:spcAft>
              <a:buClr>
                <a:srgbClr val="F5F0F0"/>
              </a:buClr>
              <a:buSzPts val="2650"/>
              <a:buFont typeface="Merriweather"/>
              <a:buNone/>
            </a:pPr>
            <a:r>
              <a:rPr b="0" i="0" lang="en-US" sz="2650" u="none" cap="none" strike="noStrike">
                <a:solidFill>
                  <a:srgbClr val="F5F0F0"/>
                </a:solidFill>
                <a:latin typeface="Merriweather"/>
                <a:ea typeface="Merriweather"/>
                <a:cs typeface="Merriweather"/>
                <a:sym typeface="Merriweather"/>
              </a:rPr>
              <a:t>Insights from the Data: Market Dynamics</a:t>
            </a:r>
            <a:endParaRPr b="0" i="0" sz="2650" u="none" cap="none" strike="noStrike"/>
          </a:p>
        </p:txBody>
      </p:sp>
      <p:sp>
        <p:nvSpPr>
          <p:cNvPr id="142" name="Google Shape;142;p18"/>
          <p:cNvSpPr/>
          <p:nvPr/>
        </p:nvSpPr>
        <p:spPr>
          <a:xfrm>
            <a:off x="6219468" y="1205627"/>
            <a:ext cx="7677864" cy="217884"/>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E2E6E9"/>
              </a:buClr>
              <a:buSzPts val="1050"/>
              <a:buFont typeface="Merriweather"/>
              <a:buNone/>
            </a:pPr>
            <a:r>
              <a:rPr b="0" i="0" lang="en-US" sz="1050" u="none" cap="none" strike="noStrike">
                <a:solidFill>
                  <a:srgbClr val="E2E6E9"/>
                </a:solidFill>
                <a:latin typeface="Merriweather"/>
                <a:ea typeface="Merriweather"/>
                <a:cs typeface="Merriweather"/>
                <a:sym typeface="Merriweather"/>
              </a:rPr>
              <a:t>Our analysis reveals several crucial characteristics of the current job market landscape:</a:t>
            </a:r>
            <a:endParaRPr b="0" i="0" sz="1050" u="none" cap="none" strike="noStrike"/>
          </a:p>
        </p:txBody>
      </p:sp>
      <p:sp>
        <p:nvSpPr>
          <p:cNvPr id="143" name="Google Shape;143;p18"/>
          <p:cNvSpPr/>
          <p:nvPr/>
        </p:nvSpPr>
        <p:spPr>
          <a:xfrm>
            <a:off x="6219468" y="1729740"/>
            <a:ext cx="3672840" cy="1834396"/>
          </a:xfrm>
          <a:prstGeom prst="roundRect">
            <a:avLst>
              <a:gd fmla="val 3117"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6363176" y="1873448"/>
            <a:ext cx="408384" cy="408384"/>
          </a:xfrm>
          <a:prstGeom prst="roundRect">
            <a:avLst>
              <a:gd fmla="val 22388452" name="adj"/>
            </a:avLst>
          </a:prstGeom>
          <a:solidFill>
            <a:srgbClr val="60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5" name="Google Shape;145;p18"/>
          <p:cNvPicPr preferRelativeResize="0"/>
          <p:nvPr/>
        </p:nvPicPr>
        <p:blipFill rotWithShape="1">
          <a:blip r:embed="rId4">
            <a:alphaModFix/>
          </a:blip>
          <a:srcRect b="0" l="0" r="0" t="0"/>
          <a:stretch/>
        </p:blipFill>
        <p:spPr>
          <a:xfrm>
            <a:off x="6475452" y="1962745"/>
            <a:ext cx="183713" cy="229672"/>
          </a:xfrm>
          <a:prstGeom prst="rect">
            <a:avLst/>
          </a:prstGeom>
          <a:noFill/>
          <a:ln>
            <a:noFill/>
          </a:ln>
        </p:spPr>
      </p:pic>
      <p:sp>
        <p:nvSpPr>
          <p:cNvPr id="146" name="Google Shape;146;p18"/>
          <p:cNvSpPr/>
          <p:nvPr/>
        </p:nvSpPr>
        <p:spPr>
          <a:xfrm>
            <a:off x="6363176" y="2417921"/>
            <a:ext cx="1701998" cy="212765"/>
          </a:xfrm>
          <a:prstGeom prst="rect">
            <a:avLst/>
          </a:prstGeom>
          <a:noFill/>
          <a:ln>
            <a:noFill/>
          </a:ln>
        </p:spPr>
        <p:txBody>
          <a:bodyPr anchorCtr="0" anchor="t" bIns="0" lIns="0" spcFirstLastPara="1" rIns="0" wrap="square" tIns="0">
            <a:noAutofit/>
          </a:bodyPr>
          <a:lstStyle/>
          <a:p>
            <a:pPr indent="0" lvl="0" marL="0" marR="0" rtl="0" algn="l">
              <a:lnSpc>
                <a:spcPct val="126923"/>
              </a:lnSpc>
              <a:spcBef>
                <a:spcPts val="0"/>
              </a:spcBef>
              <a:spcAft>
                <a:spcPts val="0"/>
              </a:spcAft>
              <a:buClr>
                <a:srgbClr val="E2E6E9"/>
              </a:buClr>
              <a:buSzPts val="1300"/>
              <a:buFont typeface="Merriweather"/>
              <a:buNone/>
            </a:pPr>
            <a:r>
              <a:rPr b="0" i="0" lang="en-US" sz="1300" u="none" cap="none" strike="noStrike">
                <a:solidFill>
                  <a:srgbClr val="E2E6E9"/>
                </a:solidFill>
                <a:latin typeface="Merriweather"/>
                <a:ea typeface="Merriweather"/>
                <a:cs typeface="Merriweather"/>
                <a:sym typeface="Merriweather"/>
              </a:rPr>
              <a:t>Market Scale</a:t>
            </a:r>
            <a:endParaRPr b="0" i="0" sz="1300" u="none" cap="none" strike="noStrike"/>
          </a:p>
        </p:txBody>
      </p:sp>
      <p:sp>
        <p:nvSpPr>
          <p:cNvPr id="147" name="Google Shape;147;p18"/>
          <p:cNvSpPr/>
          <p:nvPr/>
        </p:nvSpPr>
        <p:spPr>
          <a:xfrm>
            <a:off x="6363176" y="2766774"/>
            <a:ext cx="3385423" cy="653653"/>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E2E6E9"/>
              </a:buClr>
              <a:buSzPts val="1050"/>
              <a:buFont typeface="Merriweather"/>
              <a:buNone/>
            </a:pPr>
            <a:r>
              <a:rPr b="0" i="0" lang="en-US" sz="1050" u="none" cap="none" strike="noStrike">
                <a:solidFill>
                  <a:srgbClr val="E2E6E9"/>
                </a:solidFill>
                <a:latin typeface="Merriweather"/>
                <a:ea typeface="Merriweather"/>
                <a:cs typeface="Merriweather"/>
                <a:sym typeface="Merriweather"/>
              </a:rPr>
              <a:t>The dataset contains </a:t>
            </a:r>
            <a:r>
              <a:rPr b="1" i="0" lang="en-US" sz="1050" u="none" cap="none" strike="noStrike">
                <a:solidFill>
                  <a:srgbClr val="E2E6E9"/>
                </a:solidFill>
                <a:latin typeface="Merriweather"/>
                <a:ea typeface="Merriweather"/>
                <a:cs typeface="Merriweather"/>
                <a:sym typeface="Merriweather"/>
              </a:rPr>
              <a:t>72,954 job records</a:t>
            </a:r>
            <a:r>
              <a:rPr b="0" i="0" lang="en-US" sz="1050" u="none" cap="none" strike="noStrike">
                <a:solidFill>
                  <a:srgbClr val="E2E6E9"/>
                </a:solidFill>
                <a:latin typeface="Merriweather"/>
                <a:ea typeface="Merriweather"/>
                <a:cs typeface="Merriweather"/>
                <a:sym typeface="Merriweather"/>
              </a:rPr>
              <a:t> from </a:t>
            </a:r>
            <a:r>
              <a:rPr b="1" i="0" lang="en-US" sz="1050" u="none" cap="none" strike="noStrike">
                <a:solidFill>
                  <a:srgbClr val="E2E6E9"/>
                </a:solidFill>
                <a:latin typeface="Merriweather"/>
                <a:ea typeface="Merriweather"/>
                <a:cs typeface="Merriweather"/>
                <a:sym typeface="Merriweather"/>
              </a:rPr>
              <a:t>15,295 unique companies</a:t>
            </a:r>
            <a:r>
              <a:rPr b="0" i="0" lang="en-US" sz="1050" u="none" cap="none" strike="noStrike">
                <a:solidFill>
                  <a:srgbClr val="E2E6E9"/>
                </a:solidFill>
                <a:latin typeface="Merriweather"/>
                <a:ea typeface="Merriweather"/>
                <a:cs typeface="Merriweather"/>
                <a:sym typeface="Merriweather"/>
              </a:rPr>
              <a:t>, averaging 4.8 jobs per company.</a:t>
            </a:r>
            <a:endParaRPr b="0" i="0" sz="1050" u="none" cap="none" strike="noStrike"/>
          </a:p>
        </p:txBody>
      </p:sp>
      <p:sp>
        <p:nvSpPr>
          <p:cNvPr id="148" name="Google Shape;148;p18"/>
          <p:cNvSpPr/>
          <p:nvPr/>
        </p:nvSpPr>
        <p:spPr>
          <a:xfrm>
            <a:off x="6219468" y="3700224"/>
            <a:ext cx="3672840" cy="1834396"/>
          </a:xfrm>
          <a:prstGeom prst="roundRect">
            <a:avLst>
              <a:gd fmla="val 3117"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6363176" y="3843933"/>
            <a:ext cx="408384" cy="408384"/>
          </a:xfrm>
          <a:prstGeom prst="roundRect">
            <a:avLst>
              <a:gd fmla="val 22388452" name="adj"/>
            </a:avLst>
          </a:prstGeom>
          <a:solidFill>
            <a:srgbClr val="60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0" name="Google Shape;150;p18"/>
          <p:cNvPicPr preferRelativeResize="0"/>
          <p:nvPr/>
        </p:nvPicPr>
        <p:blipFill rotWithShape="1">
          <a:blip r:embed="rId5">
            <a:alphaModFix/>
          </a:blip>
          <a:srcRect b="0" l="0" r="0" t="0"/>
          <a:stretch/>
        </p:blipFill>
        <p:spPr>
          <a:xfrm>
            <a:off x="6475452" y="3933230"/>
            <a:ext cx="183713" cy="229672"/>
          </a:xfrm>
          <a:prstGeom prst="rect">
            <a:avLst/>
          </a:prstGeom>
          <a:noFill/>
          <a:ln>
            <a:noFill/>
          </a:ln>
        </p:spPr>
      </p:pic>
      <p:sp>
        <p:nvSpPr>
          <p:cNvPr id="151" name="Google Shape;151;p18"/>
          <p:cNvSpPr/>
          <p:nvPr/>
        </p:nvSpPr>
        <p:spPr>
          <a:xfrm>
            <a:off x="6363176" y="4388406"/>
            <a:ext cx="1701998" cy="212765"/>
          </a:xfrm>
          <a:prstGeom prst="rect">
            <a:avLst/>
          </a:prstGeom>
          <a:noFill/>
          <a:ln>
            <a:noFill/>
          </a:ln>
        </p:spPr>
        <p:txBody>
          <a:bodyPr anchorCtr="0" anchor="t" bIns="0" lIns="0" spcFirstLastPara="1" rIns="0" wrap="square" tIns="0">
            <a:noAutofit/>
          </a:bodyPr>
          <a:lstStyle/>
          <a:p>
            <a:pPr indent="0" lvl="0" marL="0" marR="0" rtl="0" algn="l">
              <a:lnSpc>
                <a:spcPct val="126923"/>
              </a:lnSpc>
              <a:spcBef>
                <a:spcPts val="0"/>
              </a:spcBef>
              <a:spcAft>
                <a:spcPts val="0"/>
              </a:spcAft>
              <a:buClr>
                <a:srgbClr val="E2E6E9"/>
              </a:buClr>
              <a:buSzPts val="1300"/>
              <a:buFont typeface="Merriweather"/>
              <a:buNone/>
            </a:pPr>
            <a:r>
              <a:rPr b="0" i="0" lang="en-US" sz="1300" u="none" cap="none" strike="noStrike">
                <a:solidFill>
                  <a:srgbClr val="E2E6E9"/>
                </a:solidFill>
                <a:latin typeface="Merriweather"/>
                <a:ea typeface="Merriweather"/>
                <a:cs typeface="Merriweather"/>
                <a:sym typeface="Merriweather"/>
              </a:rPr>
              <a:t>Leading Recruiters</a:t>
            </a:r>
            <a:endParaRPr b="0" i="0" sz="1300" u="none" cap="none" strike="noStrike"/>
          </a:p>
        </p:txBody>
      </p:sp>
      <p:sp>
        <p:nvSpPr>
          <p:cNvPr id="152" name="Google Shape;152;p18"/>
          <p:cNvSpPr/>
          <p:nvPr/>
        </p:nvSpPr>
        <p:spPr>
          <a:xfrm>
            <a:off x="6363176" y="4737259"/>
            <a:ext cx="3385423" cy="653653"/>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E2E6E9"/>
              </a:buClr>
              <a:buSzPts val="1050"/>
              <a:buFont typeface="Merriweather"/>
              <a:buNone/>
            </a:pPr>
            <a:r>
              <a:rPr b="0" i="0" lang="en-US" sz="1050" u="none" cap="none" strike="noStrike">
                <a:solidFill>
                  <a:srgbClr val="E2E6E9"/>
                </a:solidFill>
                <a:latin typeface="Merriweather"/>
                <a:ea typeface="Merriweather"/>
                <a:cs typeface="Merriweather"/>
                <a:sym typeface="Merriweather"/>
              </a:rPr>
              <a:t>Companies like Lavya Associates (5,128 openings), Accenture, Hucon, Varite India Pvt. Ltd., and IBM consistently lead in job postings.</a:t>
            </a:r>
            <a:endParaRPr b="0" i="0" sz="1050" u="none" cap="none" strike="noStrike"/>
          </a:p>
        </p:txBody>
      </p:sp>
      <p:sp>
        <p:nvSpPr>
          <p:cNvPr id="153" name="Google Shape;153;p18"/>
          <p:cNvSpPr/>
          <p:nvPr/>
        </p:nvSpPr>
        <p:spPr>
          <a:xfrm>
            <a:off x="10232112" y="1729740"/>
            <a:ext cx="3672840" cy="1834396"/>
          </a:xfrm>
          <a:prstGeom prst="roundRect">
            <a:avLst>
              <a:gd fmla="val 3117"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10375821" y="1873448"/>
            <a:ext cx="408384" cy="408384"/>
          </a:xfrm>
          <a:prstGeom prst="roundRect">
            <a:avLst>
              <a:gd fmla="val 22388452" name="adj"/>
            </a:avLst>
          </a:prstGeom>
          <a:solidFill>
            <a:srgbClr val="60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5" name="Google Shape;155;p18"/>
          <p:cNvPicPr preferRelativeResize="0"/>
          <p:nvPr/>
        </p:nvPicPr>
        <p:blipFill rotWithShape="1">
          <a:blip r:embed="rId6">
            <a:alphaModFix/>
          </a:blip>
          <a:srcRect b="0" l="0" r="0" t="0"/>
          <a:stretch/>
        </p:blipFill>
        <p:spPr>
          <a:xfrm>
            <a:off x="10488097" y="1962745"/>
            <a:ext cx="183713" cy="229672"/>
          </a:xfrm>
          <a:prstGeom prst="rect">
            <a:avLst/>
          </a:prstGeom>
          <a:noFill/>
          <a:ln>
            <a:noFill/>
          </a:ln>
        </p:spPr>
      </p:pic>
      <p:sp>
        <p:nvSpPr>
          <p:cNvPr id="156" name="Google Shape;156;p18"/>
          <p:cNvSpPr/>
          <p:nvPr/>
        </p:nvSpPr>
        <p:spPr>
          <a:xfrm>
            <a:off x="10375821" y="2417921"/>
            <a:ext cx="1701998" cy="212765"/>
          </a:xfrm>
          <a:prstGeom prst="rect">
            <a:avLst/>
          </a:prstGeom>
          <a:noFill/>
          <a:ln>
            <a:noFill/>
          </a:ln>
        </p:spPr>
        <p:txBody>
          <a:bodyPr anchorCtr="0" anchor="t" bIns="0" lIns="0" spcFirstLastPara="1" rIns="0" wrap="square" tIns="0">
            <a:noAutofit/>
          </a:bodyPr>
          <a:lstStyle/>
          <a:p>
            <a:pPr indent="0" lvl="0" marL="0" marR="0" rtl="0" algn="l">
              <a:lnSpc>
                <a:spcPct val="126923"/>
              </a:lnSpc>
              <a:spcBef>
                <a:spcPts val="0"/>
              </a:spcBef>
              <a:spcAft>
                <a:spcPts val="0"/>
              </a:spcAft>
              <a:buClr>
                <a:srgbClr val="E2E6E9"/>
              </a:buClr>
              <a:buSzPts val="1300"/>
              <a:buFont typeface="Merriweather"/>
              <a:buNone/>
            </a:pPr>
            <a:r>
              <a:rPr b="0" i="0" lang="en-US" sz="1300" u="none" cap="none" strike="noStrike">
                <a:solidFill>
                  <a:srgbClr val="E2E6E9"/>
                </a:solidFill>
                <a:latin typeface="Merriweather"/>
                <a:ea typeface="Merriweather"/>
                <a:cs typeface="Merriweather"/>
                <a:sym typeface="Merriweather"/>
              </a:rPr>
              <a:t>Experience Bias</a:t>
            </a:r>
            <a:endParaRPr b="0" i="0" sz="1300" u="none" cap="none" strike="noStrike"/>
          </a:p>
        </p:txBody>
      </p:sp>
      <p:sp>
        <p:nvSpPr>
          <p:cNvPr id="157" name="Google Shape;157;p18"/>
          <p:cNvSpPr/>
          <p:nvPr/>
        </p:nvSpPr>
        <p:spPr>
          <a:xfrm>
            <a:off x="10375821" y="2766774"/>
            <a:ext cx="3385423" cy="653653"/>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E2E6E9"/>
              </a:buClr>
              <a:buSzPts val="1050"/>
              <a:buFont typeface="Merriweather"/>
              <a:buNone/>
            </a:pPr>
            <a:r>
              <a:rPr b="0" i="0" lang="en-US" sz="1050" u="none" cap="none" strike="noStrike">
                <a:solidFill>
                  <a:srgbClr val="E2E6E9"/>
                </a:solidFill>
                <a:latin typeface="Merriweather"/>
                <a:ea typeface="Merriweather"/>
                <a:cs typeface="Merriweather"/>
                <a:sym typeface="Merriweather"/>
              </a:rPr>
              <a:t>Most roles demand </a:t>
            </a:r>
            <a:r>
              <a:rPr b="1" i="0" lang="en-US" sz="1050" u="none" cap="none" strike="noStrike">
                <a:solidFill>
                  <a:srgbClr val="E2E6E9"/>
                </a:solidFill>
                <a:latin typeface="Merriweather"/>
                <a:ea typeface="Merriweather"/>
                <a:cs typeface="Merriweather"/>
                <a:sym typeface="Merriweather"/>
              </a:rPr>
              <a:t>3–10 years of experience</a:t>
            </a:r>
            <a:r>
              <a:rPr b="0" i="0" lang="en-US" sz="1050" u="none" cap="none" strike="noStrike">
                <a:solidFill>
                  <a:srgbClr val="E2E6E9"/>
                </a:solidFill>
                <a:latin typeface="Merriweather"/>
                <a:ea typeface="Merriweather"/>
                <a:cs typeface="Merriweather"/>
                <a:sym typeface="Merriweather"/>
              </a:rPr>
              <a:t>, indicating a strong preference for mid-level professionals.</a:t>
            </a:r>
            <a:endParaRPr b="0" i="0" sz="1050" u="none" cap="none" strike="noStrike"/>
          </a:p>
        </p:txBody>
      </p:sp>
      <p:sp>
        <p:nvSpPr>
          <p:cNvPr id="158" name="Google Shape;158;p18"/>
          <p:cNvSpPr/>
          <p:nvPr/>
        </p:nvSpPr>
        <p:spPr>
          <a:xfrm>
            <a:off x="10232112" y="3700224"/>
            <a:ext cx="3672840" cy="1834396"/>
          </a:xfrm>
          <a:prstGeom prst="roundRect">
            <a:avLst>
              <a:gd fmla="val 3117"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10375821" y="3843933"/>
            <a:ext cx="408384" cy="408384"/>
          </a:xfrm>
          <a:prstGeom prst="roundRect">
            <a:avLst>
              <a:gd fmla="val 22388452" name="adj"/>
            </a:avLst>
          </a:prstGeom>
          <a:solidFill>
            <a:srgbClr val="60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0" name="Google Shape;160;p18"/>
          <p:cNvPicPr preferRelativeResize="0"/>
          <p:nvPr/>
        </p:nvPicPr>
        <p:blipFill rotWithShape="1">
          <a:blip r:embed="rId7">
            <a:alphaModFix/>
          </a:blip>
          <a:srcRect b="0" l="0" r="0" t="0"/>
          <a:stretch/>
        </p:blipFill>
        <p:spPr>
          <a:xfrm>
            <a:off x="10488097" y="3933230"/>
            <a:ext cx="183713" cy="229672"/>
          </a:xfrm>
          <a:prstGeom prst="rect">
            <a:avLst/>
          </a:prstGeom>
          <a:noFill/>
          <a:ln>
            <a:noFill/>
          </a:ln>
        </p:spPr>
      </p:pic>
      <p:sp>
        <p:nvSpPr>
          <p:cNvPr id="161" name="Google Shape;161;p18"/>
          <p:cNvSpPr/>
          <p:nvPr/>
        </p:nvSpPr>
        <p:spPr>
          <a:xfrm>
            <a:off x="10375821" y="4388406"/>
            <a:ext cx="1701998" cy="212765"/>
          </a:xfrm>
          <a:prstGeom prst="rect">
            <a:avLst/>
          </a:prstGeom>
          <a:noFill/>
          <a:ln>
            <a:noFill/>
          </a:ln>
        </p:spPr>
        <p:txBody>
          <a:bodyPr anchorCtr="0" anchor="t" bIns="0" lIns="0" spcFirstLastPara="1" rIns="0" wrap="square" tIns="0">
            <a:noAutofit/>
          </a:bodyPr>
          <a:lstStyle/>
          <a:p>
            <a:pPr indent="0" lvl="0" marL="0" marR="0" rtl="0" algn="l">
              <a:lnSpc>
                <a:spcPct val="126923"/>
              </a:lnSpc>
              <a:spcBef>
                <a:spcPts val="0"/>
              </a:spcBef>
              <a:spcAft>
                <a:spcPts val="0"/>
              </a:spcAft>
              <a:buClr>
                <a:srgbClr val="E2E6E9"/>
              </a:buClr>
              <a:buSzPts val="1300"/>
              <a:buFont typeface="Merriweather"/>
              <a:buNone/>
            </a:pPr>
            <a:r>
              <a:rPr b="0" i="0" lang="en-US" sz="1300" u="none" cap="none" strike="noStrike">
                <a:solidFill>
                  <a:srgbClr val="E2E6E9"/>
                </a:solidFill>
                <a:latin typeface="Merriweather"/>
                <a:ea typeface="Merriweather"/>
                <a:cs typeface="Merriweather"/>
                <a:sym typeface="Merriweather"/>
              </a:rPr>
              <a:t>Ubiquitous Skills</a:t>
            </a:r>
            <a:endParaRPr b="0" i="0" sz="1300" u="none" cap="none" strike="noStrike"/>
          </a:p>
        </p:txBody>
      </p:sp>
      <p:sp>
        <p:nvSpPr>
          <p:cNvPr id="162" name="Google Shape;162;p18"/>
          <p:cNvSpPr/>
          <p:nvPr/>
        </p:nvSpPr>
        <p:spPr>
          <a:xfrm>
            <a:off x="10375821" y="4737259"/>
            <a:ext cx="3385423" cy="653653"/>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E2E6E9"/>
              </a:buClr>
              <a:buSzPts val="1050"/>
              <a:buFont typeface="Merriweather"/>
              <a:buNone/>
            </a:pPr>
            <a:r>
              <a:rPr b="0" i="0" lang="en-US" sz="1050" u="none" cap="none" strike="noStrike">
                <a:solidFill>
                  <a:srgbClr val="E2E6E9"/>
                </a:solidFill>
                <a:latin typeface="Merriweather"/>
                <a:ea typeface="Merriweather"/>
                <a:cs typeface="Merriweather"/>
                <a:sym typeface="Merriweather"/>
              </a:rPr>
              <a:t>Sales, channel management, customer handling, and communication are universally sought-after skills.</a:t>
            </a:r>
            <a:endParaRPr b="0" i="0" sz="1050" u="none" cap="none" strike="noStrike"/>
          </a:p>
        </p:txBody>
      </p:sp>
      <p:sp>
        <p:nvSpPr>
          <p:cNvPr id="163" name="Google Shape;163;p18"/>
          <p:cNvSpPr/>
          <p:nvPr/>
        </p:nvSpPr>
        <p:spPr>
          <a:xfrm>
            <a:off x="10232112" y="5670709"/>
            <a:ext cx="3672840" cy="1834396"/>
          </a:xfrm>
          <a:prstGeom prst="roundRect">
            <a:avLst>
              <a:gd fmla="val 3117"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10375821" y="5814417"/>
            <a:ext cx="408384" cy="408384"/>
          </a:xfrm>
          <a:prstGeom prst="roundRect">
            <a:avLst>
              <a:gd fmla="val 22388452" name="adj"/>
            </a:avLst>
          </a:prstGeom>
          <a:solidFill>
            <a:srgbClr val="60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5" name="Google Shape;165;p18"/>
          <p:cNvPicPr preferRelativeResize="0"/>
          <p:nvPr/>
        </p:nvPicPr>
        <p:blipFill rotWithShape="1">
          <a:blip r:embed="rId8">
            <a:alphaModFix/>
          </a:blip>
          <a:srcRect b="0" l="0" r="0" t="0"/>
          <a:stretch/>
        </p:blipFill>
        <p:spPr>
          <a:xfrm>
            <a:off x="10488097" y="5903714"/>
            <a:ext cx="183713" cy="229672"/>
          </a:xfrm>
          <a:prstGeom prst="rect">
            <a:avLst/>
          </a:prstGeom>
          <a:noFill/>
          <a:ln>
            <a:noFill/>
          </a:ln>
        </p:spPr>
      </p:pic>
      <p:sp>
        <p:nvSpPr>
          <p:cNvPr id="166" name="Google Shape;166;p18"/>
          <p:cNvSpPr/>
          <p:nvPr/>
        </p:nvSpPr>
        <p:spPr>
          <a:xfrm>
            <a:off x="10375821" y="6358890"/>
            <a:ext cx="1715810" cy="212765"/>
          </a:xfrm>
          <a:prstGeom prst="rect">
            <a:avLst/>
          </a:prstGeom>
          <a:noFill/>
          <a:ln>
            <a:noFill/>
          </a:ln>
        </p:spPr>
        <p:txBody>
          <a:bodyPr anchorCtr="0" anchor="t" bIns="0" lIns="0" spcFirstLastPara="1" rIns="0" wrap="square" tIns="0">
            <a:noAutofit/>
          </a:bodyPr>
          <a:lstStyle/>
          <a:p>
            <a:pPr indent="0" lvl="0" marL="0" marR="0" rtl="0" algn="l">
              <a:lnSpc>
                <a:spcPct val="126923"/>
              </a:lnSpc>
              <a:spcBef>
                <a:spcPts val="0"/>
              </a:spcBef>
              <a:spcAft>
                <a:spcPts val="0"/>
              </a:spcAft>
              <a:buClr>
                <a:srgbClr val="E2E6E9"/>
              </a:buClr>
              <a:buSzPts val="1300"/>
              <a:buFont typeface="Merriweather"/>
              <a:buNone/>
            </a:pPr>
            <a:r>
              <a:rPr b="0" i="0" lang="en-US" sz="1300" u="none" cap="none" strike="noStrike">
                <a:solidFill>
                  <a:srgbClr val="E2E6E9"/>
                </a:solidFill>
                <a:latin typeface="Merriweather"/>
                <a:ea typeface="Merriweather"/>
                <a:cs typeface="Merriweather"/>
                <a:sym typeface="Merriweather"/>
              </a:rPr>
              <a:t>HDFC Bank Specifics</a:t>
            </a:r>
            <a:endParaRPr b="0" i="0" sz="1300" u="none" cap="none" strike="noStrike"/>
          </a:p>
        </p:txBody>
      </p:sp>
      <p:sp>
        <p:nvSpPr>
          <p:cNvPr id="167" name="Google Shape;167;p18"/>
          <p:cNvSpPr/>
          <p:nvPr/>
        </p:nvSpPr>
        <p:spPr>
          <a:xfrm>
            <a:off x="10375821" y="6707743"/>
            <a:ext cx="3385423" cy="653653"/>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E2E6E9"/>
              </a:buClr>
              <a:buSzPts val="1050"/>
              <a:buFont typeface="Merriweather"/>
              <a:buNone/>
            </a:pPr>
            <a:r>
              <a:rPr b="0" i="0" lang="en-US" sz="1050" u="none" cap="none" strike="noStrike">
                <a:solidFill>
                  <a:srgbClr val="E2E6E9"/>
                </a:solidFill>
                <a:latin typeface="Merriweather"/>
                <a:ea typeface="Merriweather"/>
                <a:cs typeface="Merriweather"/>
                <a:sym typeface="Merriweather"/>
              </a:rPr>
              <a:t>For HDFC Bank, skills like "cross selling," "relationship management," and "portfolio management" are paramount.</a:t>
            </a:r>
            <a:endParaRPr b="0" i="0" sz="105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p:nvPr/>
        </p:nvSpPr>
        <p:spPr>
          <a:xfrm>
            <a:off x="823436" y="646986"/>
            <a:ext cx="11340703" cy="588169"/>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F5F0F0"/>
              </a:buClr>
              <a:buSzPts val="3700"/>
              <a:buFont typeface="Merriweather"/>
              <a:buNone/>
            </a:pPr>
            <a:r>
              <a:rPr b="0" i="0" lang="en-US" sz="3700" u="none" cap="none" strike="noStrike">
                <a:solidFill>
                  <a:srgbClr val="F5F0F0"/>
                </a:solidFill>
                <a:latin typeface="Merriweather"/>
                <a:ea typeface="Merriweather"/>
                <a:cs typeface="Merriweather"/>
                <a:sym typeface="Merriweather"/>
              </a:rPr>
              <a:t>Insights from the Data: Salary &amp; Company Ratings</a:t>
            </a:r>
            <a:endParaRPr b="0" i="0" sz="3700" u="none" cap="none" strike="noStrike"/>
          </a:p>
        </p:txBody>
      </p:sp>
      <p:sp>
        <p:nvSpPr>
          <p:cNvPr id="174" name="Google Shape;174;p19"/>
          <p:cNvSpPr/>
          <p:nvPr/>
        </p:nvSpPr>
        <p:spPr>
          <a:xfrm>
            <a:off x="823436" y="1611511"/>
            <a:ext cx="12983527" cy="30110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2E6E9"/>
              </a:buClr>
              <a:buSzPts val="1450"/>
              <a:buFont typeface="Merriweather"/>
              <a:buNone/>
            </a:pPr>
            <a:r>
              <a:rPr b="0" i="0" lang="en-US" sz="1450" u="none" cap="none" strike="noStrike">
                <a:solidFill>
                  <a:srgbClr val="E2E6E9"/>
                </a:solidFill>
                <a:latin typeface="Merriweather"/>
                <a:ea typeface="Merriweather"/>
                <a:cs typeface="Merriweather"/>
                <a:sym typeface="Merriweather"/>
              </a:rPr>
              <a:t>Diving deeper, our analysis uncovers patterns in compensation and organizational standing:</a:t>
            </a:r>
            <a:endParaRPr b="0" i="0" sz="1450" u="none" cap="none" strike="noStrike"/>
          </a:p>
        </p:txBody>
      </p:sp>
      <p:sp>
        <p:nvSpPr>
          <p:cNvPr id="175" name="Google Shape;175;p19"/>
          <p:cNvSpPr/>
          <p:nvPr/>
        </p:nvSpPr>
        <p:spPr>
          <a:xfrm>
            <a:off x="823436" y="2218373"/>
            <a:ext cx="5707499" cy="235268"/>
          </a:xfrm>
          <a:prstGeom prst="roundRect">
            <a:avLst>
              <a:gd fmla="val 33602"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823436" y="2218373"/>
            <a:ext cx="2853690" cy="235268"/>
          </a:xfrm>
          <a:prstGeom prst="roundRect">
            <a:avLst>
              <a:gd fmla="val 33602" name="adj"/>
            </a:avLst>
          </a:prstGeom>
          <a:solidFill>
            <a:srgbClr val="60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6672024" y="2218373"/>
            <a:ext cx="525542" cy="23526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2E6E9"/>
              </a:buClr>
              <a:buSzPts val="1850"/>
              <a:buFont typeface="Merriweather"/>
              <a:buNone/>
            </a:pPr>
            <a:r>
              <a:rPr b="0" i="0" lang="en-US" sz="1850" u="none" cap="none" strike="noStrike">
                <a:solidFill>
                  <a:srgbClr val="E2E6E9"/>
                </a:solidFill>
                <a:latin typeface="Merriweather"/>
                <a:ea typeface="Merriweather"/>
                <a:cs typeface="Merriweather"/>
                <a:sym typeface="Merriweather"/>
              </a:rPr>
              <a:t>50%</a:t>
            </a:r>
            <a:endParaRPr b="0" i="0" sz="1850" u="none" cap="none" strike="noStrike"/>
          </a:p>
        </p:txBody>
      </p:sp>
      <p:sp>
        <p:nvSpPr>
          <p:cNvPr id="178" name="Google Shape;178;p19"/>
          <p:cNvSpPr/>
          <p:nvPr/>
        </p:nvSpPr>
        <p:spPr>
          <a:xfrm>
            <a:off x="823436" y="2688788"/>
            <a:ext cx="2445425" cy="294084"/>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E2E6E9"/>
              </a:buClr>
              <a:buSzPts val="1850"/>
              <a:buFont typeface="Merriweather"/>
              <a:buNone/>
            </a:pPr>
            <a:r>
              <a:rPr b="0" i="0" lang="en-US" sz="1850" u="none" cap="none" strike="noStrike">
                <a:solidFill>
                  <a:srgbClr val="E2E6E9"/>
                </a:solidFill>
                <a:latin typeface="Merriweather"/>
                <a:ea typeface="Merriweather"/>
                <a:cs typeface="Merriweather"/>
                <a:sym typeface="Merriweather"/>
              </a:rPr>
              <a:t>Salary Disclosure Gap</a:t>
            </a:r>
            <a:endParaRPr b="0" i="0" sz="1850" u="none" cap="none" strike="noStrike"/>
          </a:p>
        </p:txBody>
      </p:sp>
      <p:sp>
        <p:nvSpPr>
          <p:cNvPr id="179" name="Google Shape;179;p19"/>
          <p:cNvSpPr/>
          <p:nvPr/>
        </p:nvSpPr>
        <p:spPr>
          <a:xfrm>
            <a:off x="823436" y="3095744"/>
            <a:ext cx="6374130" cy="30110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2E6E9"/>
              </a:buClr>
              <a:buSzPts val="1450"/>
              <a:buFont typeface="Merriweather"/>
              <a:buNone/>
            </a:pPr>
            <a:r>
              <a:rPr b="0" i="0" lang="en-US" sz="1450" u="none" cap="none" strike="noStrike">
                <a:solidFill>
                  <a:srgbClr val="E2E6E9"/>
                </a:solidFill>
                <a:latin typeface="Merriweather"/>
                <a:ea typeface="Merriweather"/>
                <a:cs typeface="Merriweather"/>
                <a:sym typeface="Merriweather"/>
              </a:rPr>
              <a:t>Almost half of the job listings did not disclose salary information.</a:t>
            </a:r>
            <a:endParaRPr b="0" i="0" sz="1450" u="none" cap="none" strike="noStrike"/>
          </a:p>
        </p:txBody>
      </p:sp>
      <p:sp>
        <p:nvSpPr>
          <p:cNvPr id="180" name="Google Shape;180;p19"/>
          <p:cNvSpPr/>
          <p:nvPr/>
        </p:nvSpPr>
        <p:spPr>
          <a:xfrm>
            <a:off x="7432834" y="2218373"/>
            <a:ext cx="5332333" cy="235268"/>
          </a:xfrm>
          <a:prstGeom prst="roundRect">
            <a:avLst>
              <a:gd fmla="val 33602"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a:off x="7432834" y="2218373"/>
            <a:ext cx="319921" cy="235268"/>
          </a:xfrm>
          <a:prstGeom prst="roundRect">
            <a:avLst>
              <a:gd fmla="val 33602" name="adj"/>
            </a:avLst>
          </a:prstGeom>
          <a:solidFill>
            <a:srgbClr val="60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a:off x="12906256" y="2218373"/>
            <a:ext cx="900708" cy="23526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2E6E9"/>
              </a:buClr>
              <a:buSzPts val="1850"/>
              <a:buFont typeface="Merriweather"/>
              <a:buNone/>
            </a:pPr>
            <a:r>
              <a:rPr b="0" i="0" lang="en-US" sz="1850" u="none" cap="none" strike="noStrike">
                <a:solidFill>
                  <a:srgbClr val="E2E6E9"/>
                </a:solidFill>
                <a:latin typeface="Merriweather"/>
                <a:ea typeface="Merriweather"/>
                <a:cs typeface="Merriweather"/>
                <a:sym typeface="Merriweather"/>
              </a:rPr>
              <a:t>6-9 LPA</a:t>
            </a:r>
            <a:endParaRPr b="0" i="0" sz="1850" u="none" cap="none" strike="noStrike"/>
          </a:p>
        </p:txBody>
      </p:sp>
      <p:sp>
        <p:nvSpPr>
          <p:cNvPr id="183" name="Google Shape;183;p19"/>
          <p:cNvSpPr/>
          <p:nvPr/>
        </p:nvSpPr>
        <p:spPr>
          <a:xfrm>
            <a:off x="7432834" y="2688788"/>
            <a:ext cx="2462332" cy="294084"/>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E2E6E9"/>
              </a:buClr>
              <a:buSzPts val="1850"/>
              <a:buFont typeface="Merriweather"/>
              <a:buNone/>
            </a:pPr>
            <a:r>
              <a:rPr b="0" i="0" lang="en-US" sz="1850" u="none" cap="none" strike="noStrike">
                <a:solidFill>
                  <a:srgbClr val="E2E6E9"/>
                </a:solidFill>
                <a:latin typeface="Merriweather"/>
                <a:ea typeface="Merriweather"/>
                <a:cs typeface="Merriweather"/>
                <a:sym typeface="Merriweather"/>
              </a:rPr>
              <a:t>Common Salary Band</a:t>
            </a:r>
            <a:endParaRPr b="0" i="0" sz="1850" u="none" cap="none" strike="noStrike"/>
          </a:p>
        </p:txBody>
      </p:sp>
      <p:sp>
        <p:nvSpPr>
          <p:cNvPr id="184" name="Google Shape;184;p19"/>
          <p:cNvSpPr/>
          <p:nvPr/>
        </p:nvSpPr>
        <p:spPr>
          <a:xfrm>
            <a:off x="7432834" y="3095744"/>
            <a:ext cx="6374130" cy="602218"/>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2E6E9"/>
              </a:buClr>
              <a:buSzPts val="1450"/>
              <a:buFont typeface="Merriweather"/>
              <a:buNone/>
            </a:pPr>
            <a:r>
              <a:rPr b="0" i="0" lang="en-US" sz="1450" u="none" cap="none" strike="noStrike">
                <a:solidFill>
                  <a:srgbClr val="E2E6E9"/>
                </a:solidFill>
                <a:latin typeface="Merriweather"/>
                <a:ea typeface="Merriweather"/>
                <a:cs typeface="Merriweather"/>
                <a:sym typeface="Merriweather"/>
              </a:rPr>
              <a:t>For moderate experience levels, the most frequent salary band is </a:t>
            </a:r>
            <a:r>
              <a:rPr b="1" i="0" lang="en-US" sz="1450" u="none" cap="none" strike="noStrike">
                <a:solidFill>
                  <a:srgbClr val="E2E6E9"/>
                </a:solidFill>
                <a:latin typeface="Merriweather"/>
                <a:ea typeface="Merriweather"/>
                <a:cs typeface="Merriweather"/>
                <a:sym typeface="Merriweather"/>
              </a:rPr>
              <a:t>6–9 Lakhs Per Annum</a:t>
            </a:r>
            <a:r>
              <a:rPr b="0" i="0" lang="en-US" sz="1450" u="none" cap="none" strike="noStrike">
                <a:solidFill>
                  <a:srgbClr val="E2E6E9"/>
                </a:solidFill>
                <a:latin typeface="Merriweather"/>
                <a:ea typeface="Merriweather"/>
                <a:cs typeface="Merriweather"/>
                <a:sym typeface="Merriweather"/>
              </a:rPr>
              <a:t>.</a:t>
            </a:r>
            <a:endParaRPr b="0" i="0" sz="1450" u="none" cap="none" strike="noStrike"/>
          </a:p>
        </p:txBody>
      </p:sp>
      <p:sp>
        <p:nvSpPr>
          <p:cNvPr id="185" name="Google Shape;185;p19"/>
          <p:cNvSpPr/>
          <p:nvPr/>
        </p:nvSpPr>
        <p:spPr>
          <a:xfrm>
            <a:off x="823436" y="3909655"/>
            <a:ext cx="12983527" cy="30110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2E6E9"/>
              </a:buClr>
              <a:buSzPts val="1450"/>
              <a:buFont typeface="Merriweather"/>
              <a:buNone/>
            </a:pPr>
            <a:r>
              <a:rPr b="0" i="0" lang="en-US" sz="1450" u="none" cap="none" strike="noStrike">
                <a:solidFill>
                  <a:srgbClr val="E2E6E9"/>
                </a:solidFill>
                <a:latin typeface="Merriweather"/>
                <a:ea typeface="Merriweather"/>
                <a:cs typeface="Merriweather"/>
                <a:sym typeface="Merriweather"/>
              </a:rPr>
              <a:t>A clear positive correlation exists between experience and salary:</a:t>
            </a:r>
            <a:endParaRPr b="0" i="0" sz="1450" u="none" cap="none" strike="noStrike"/>
          </a:p>
        </p:txBody>
      </p:sp>
      <p:sp>
        <p:nvSpPr>
          <p:cNvPr id="186" name="Google Shape;186;p19"/>
          <p:cNvSpPr/>
          <p:nvPr/>
        </p:nvSpPr>
        <p:spPr>
          <a:xfrm>
            <a:off x="823436" y="4422458"/>
            <a:ext cx="6397704" cy="1400651"/>
          </a:xfrm>
          <a:prstGeom prst="roundRect">
            <a:avLst>
              <a:gd fmla="val 32253"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a:off x="1019175" y="4618196"/>
            <a:ext cx="2352794" cy="294084"/>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E2E6E9"/>
              </a:buClr>
              <a:buSzPts val="1850"/>
              <a:buFont typeface="Merriweather"/>
              <a:buNone/>
            </a:pPr>
            <a:r>
              <a:rPr b="0" i="0" lang="en-US" sz="1850" u="none" cap="none" strike="noStrike">
                <a:solidFill>
                  <a:srgbClr val="E2E6E9"/>
                </a:solidFill>
                <a:latin typeface="Merriweather"/>
                <a:ea typeface="Merriweather"/>
                <a:cs typeface="Merriweather"/>
                <a:sym typeface="Merriweather"/>
              </a:rPr>
              <a:t>0–1 Year Experience</a:t>
            </a:r>
            <a:endParaRPr b="0" i="0" sz="1850" u="none" cap="none" strike="noStrike"/>
          </a:p>
        </p:txBody>
      </p:sp>
      <p:sp>
        <p:nvSpPr>
          <p:cNvPr id="188" name="Google Shape;188;p19"/>
          <p:cNvSpPr/>
          <p:nvPr/>
        </p:nvSpPr>
        <p:spPr>
          <a:xfrm>
            <a:off x="1019175" y="5025152"/>
            <a:ext cx="6006227" cy="602218"/>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2E6E9"/>
              </a:buClr>
              <a:buSzPts val="1450"/>
              <a:buFont typeface="Merriweather"/>
              <a:buNone/>
            </a:pPr>
            <a:r>
              <a:rPr b="0" i="0" lang="en-US" sz="1450" u="none" cap="none" strike="noStrike">
                <a:solidFill>
                  <a:srgbClr val="E2E6E9"/>
                </a:solidFill>
                <a:latin typeface="Merriweather"/>
                <a:ea typeface="Merriweather"/>
                <a:cs typeface="Merriweather"/>
                <a:sym typeface="Merriweather"/>
              </a:rPr>
              <a:t>Avg. Min Salary: </a:t>
            </a:r>
            <a:r>
              <a:rPr b="0" i="0" lang="en-US" sz="1450" u="none" cap="none" strike="noStrike">
                <a:solidFill>
                  <a:srgbClr val="5CC97B"/>
                </a:solidFill>
                <a:latin typeface="Merriweather"/>
                <a:ea typeface="Merriweather"/>
                <a:cs typeface="Merriweather"/>
                <a:sym typeface="Merriweather"/>
              </a:rPr>
              <a:t>₹2–2.8 lakh</a:t>
            </a:r>
            <a:r>
              <a:rPr b="0" i="0" lang="en-US" sz="1450" u="none" cap="none" strike="noStrike">
                <a:solidFill>
                  <a:srgbClr val="E2E6E9"/>
                </a:solidFill>
                <a:latin typeface="Merriweather"/>
                <a:ea typeface="Merriweather"/>
                <a:cs typeface="Merriweather"/>
                <a:sym typeface="Merriweather"/>
              </a:rPr>
              <a:t>Avg. Max Salary: </a:t>
            </a:r>
            <a:r>
              <a:rPr b="0" i="0" lang="en-US" sz="1450" u="none" cap="none" strike="noStrike">
                <a:solidFill>
                  <a:srgbClr val="5CC97B"/>
                </a:solidFill>
                <a:latin typeface="Merriweather"/>
                <a:ea typeface="Merriweather"/>
                <a:cs typeface="Merriweather"/>
                <a:sym typeface="Merriweather"/>
              </a:rPr>
              <a:t>₹3.5–4.1 lakh</a:t>
            </a:r>
            <a:endParaRPr b="0" i="0" sz="1450" u="none" cap="none" strike="noStrike"/>
          </a:p>
        </p:txBody>
      </p:sp>
      <p:sp>
        <p:nvSpPr>
          <p:cNvPr id="189" name="Google Shape;189;p19"/>
          <p:cNvSpPr/>
          <p:nvPr/>
        </p:nvSpPr>
        <p:spPr>
          <a:xfrm>
            <a:off x="7409259" y="4422458"/>
            <a:ext cx="6397704" cy="1400651"/>
          </a:xfrm>
          <a:prstGeom prst="roundRect">
            <a:avLst>
              <a:gd fmla="val 32253"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a:off x="7604998" y="4618196"/>
            <a:ext cx="2373630" cy="294084"/>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E2E6E9"/>
              </a:buClr>
              <a:buSzPts val="1850"/>
              <a:buFont typeface="Merriweather"/>
              <a:buNone/>
            </a:pPr>
            <a:r>
              <a:rPr b="0" i="0" lang="en-US" sz="1850" u="none" cap="none" strike="noStrike">
                <a:solidFill>
                  <a:srgbClr val="E2E6E9"/>
                </a:solidFill>
                <a:latin typeface="Merriweather"/>
                <a:ea typeface="Merriweather"/>
                <a:cs typeface="Merriweather"/>
                <a:sym typeface="Merriweather"/>
              </a:rPr>
              <a:t>10+ Years Experience</a:t>
            </a:r>
            <a:endParaRPr b="0" i="0" sz="1850" u="none" cap="none" strike="noStrike"/>
          </a:p>
        </p:txBody>
      </p:sp>
      <p:sp>
        <p:nvSpPr>
          <p:cNvPr id="191" name="Google Shape;191;p19"/>
          <p:cNvSpPr/>
          <p:nvPr/>
        </p:nvSpPr>
        <p:spPr>
          <a:xfrm>
            <a:off x="7604998" y="5025152"/>
            <a:ext cx="6006227" cy="602218"/>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2E6E9"/>
              </a:buClr>
              <a:buSzPts val="1450"/>
              <a:buFont typeface="Merriweather"/>
              <a:buNone/>
            </a:pPr>
            <a:r>
              <a:rPr b="0" i="0" lang="en-US" sz="1450" u="none" cap="none" strike="noStrike">
                <a:solidFill>
                  <a:srgbClr val="E2E6E9"/>
                </a:solidFill>
                <a:latin typeface="Merriweather"/>
                <a:ea typeface="Merriweather"/>
                <a:cs typeface="Merriweather"/>
                <a:sym typeface="Merriweather"/>
              </a:rPr>
              <a:t>Avg. Min Salary: </a:t>
            </a:r>
            <a:r>
              <a:rPr b="0" i="0" lang="en-US" sz="1450" u="none" cap="none" strike="noStrike">
                <a:solidFill>
                  <a:srgbClr val="F44444"/>
                </a:solidFill>
                <a:latin typeface="Merriweather"/>
                <a:ea typeface="Merriweather"/>
                <a:cs typeface="Merriweather"/>
                <a:sym typeface="Merriweather"/>
              </a:rPr>
              <a:t>Crosses ₹10 lakh</a:t>
            </a:r>
            <a:r>
              <a:rPr b="0" i="0" lang="en-US" sz="1450" u="none" cap="none" strike="noStrike">
                <a:solidFill>
                  <a:srgbClr val="E2E6E9"/>
                </a:solidFill>
                <a:latin typeface="Merriweather"/>
                <a:ea typeface="Merriweather"/>
                <a:cs typeface="Merriweather"/>
                <a:sym typeface="Merriweather"/>
              </a:rPr>
              <a:t>Avg. Max Salary: </a:t>
            </a:r>
            <a:r>
              <a:rPr b="0" i="0" lang="en-US" sz="1450" u="none" cap="none" strike="noStrike">
                <a:solidFill>
                  <a:srgbClr val="F44444"/>
                </a:solidFill>
                <a:latin typeface="Merriweather"/>
                <a:ea typeface="Merriweather"/>
                <a:cs typeface="Merriweather"/>
                <a:sym typeface="Merriweather"/>
              </a:rPr>
              <a:t>Significant rise</a:t>
            </a:r>
            <a:endParaRPr b="0" i="0" sz="1450" u="none" cap="none" strike="noStrike"/>
          </a:p>
        </p:txBody>
      </p:sp>
      <p:sp>
        <p:nvSpPr>
          <p:cNvPr id="192" name="Google Shape;192;p19"/>
          <p:cNvSpPr/>
          <p:nvPr/>
        </p:nvSpPr>
        <p:spPr>
          <a:xfrm>
            <a:off x="823436" y="6034802"/>
            <a:ext cx="12983527" cy="30110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2E6E9"/>
              </a:buClr>
              <a:buSzPts val="1450"/>
              <a:buFont typeface="Merriweather"/>
              <a:buNone/>
            </a:pPr>
            <a:r>
              <a:rPr b="0" i="0" lang="en-US" sz="1450" u="none" cap="none" strike="noStrike">
                <a:solidFill>
                  <a:srgbClr val="E2E6E9"/>
                </a:solidFill>
                <a:latin typeface="Merriweather"/>
                <a:ea typeface="Merriweather"/>
                <a:cs typeface="Merriweather"/>
                <a:sym typeface="Merriweather"/>
              </a:rPr>
              <a:t>Company ratings paint a picture of overall satisfaction:</a:t>
            </a:r>
            <a:endParaRPr b="0" i="0" sz="1450" u="none" cap="none" strike="noStrike"/>
          </a:p>
        </p:txBody>
      </p:sp>
      <p:sp>
        <p:nvSpPr>
          <p:cNvPr id="193" name="Google Shape;193;p19"/>
          <p:cNvSpPr/>
          <p:nvPr/>
        </p:nvSpPr>
        <p:spPr>
          <a:xfrm>
            <a:off x="823436" y="6547604"/>
            <a:ext cx="12983527" cy="30110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2E6E9"/>
              </a:buClr>
              <a:buSzPts val="1450"/>
              <a:buFont typeface="Merriweather"/>
              <a:buNone/>
            </a:pPr>
            <a:r>
              <a:rPr b="0" i="0" lang="en-US" sz="1450" u="none" cap="none" strike="noStrike">
                <a:solidFill>
                  <a:srgbClr val="E2E6E9"/>
                </a:solidFill>
                <a:latin typeface="Merriweather"/>
                <a:ea typeface="Merriweather"/>
                <a:cs typeface="Merriweather"/>
                <a:sym typeface="Merriweather"/>
              </a:rPr>
              <a:t>The median company rating is </a:t>
            </a:r>
            <a:r>
              <a:rPr b="1" i="0" lang="en-US" sz="1450" u="none" cap="none" strike="noStrike">
                <a:solidFill>
                  <a:srgbClr val="E2E6E9"/>
                </a:solidFill>
                <a:latin typeface="Merriweather"/>
                <a:ea typeface="Merriweather"/>
                <a:cs typeface="Merriweather"/>
                <a:sym typeface="Merriweather"/>
              </a:rPr>
              <a:t>4.0</a:t>
            </a:r>
            <a:r>
              <a:rPr b="0" i="0" lang="en-US" sz="1450" u="none" cap="none" strike="noStrike">
                <a:solidFill>
                  <a:srgbClr val="E2E6E9"/>
                </a:solidFill>
                <a:latin typeface="Merriweather"/>
                <a:ea typeface="Merriweather"/>
                <a:cs typeface="Merriweather"/>
                <a:sym typeface="Merriweather"/>
              </a:rPr>
              <a:t> (ranging from 3.7 to 4.2).</a:t>
            </a:r>
            <a:endParaRPr b="0" i="0" sz="1450" u="none" cap="none" strike="noStrike"/>
          </a:p>
        </p:txBody>
      </p:sp>
      <p:sp>
        <p:nvSpPr>
          <p:cNvPr id="194" name="Google Shape;194;p19"/>
          <p:cNvSpPr/>
          <p:nvPr/>
        </p:nvSpPr>
        <p:spPr>
          <a:xfrm>
            <a:off x="823436" y="6914555"/>
            <a:ext cx="12983527" cy="30110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2E6E9"/>
              </a:buClr>
              <a:buSzPts val="1450"/>
              <a:buFont typeface="Merriweather"/>
              <a:buNone/>
            </a:pPr>
            <a:r>
              <a:rPr b="0" i="0" lang="en-US" sz="1450" u="none" cap="none" strike="noStrike">
                <a:solidFill>
                  <a:srgbClr val="E2E6E9"/>
                </a:solidFill>
                <a:latin typeface="Merriweather"/>
                <a:ea typeface="Merriweather"/>
                <a:cs typeface="Merriweather"/>
                <a:sym typeface="Merriweather"/>
              </a:rPr>
              <a:t>Over 1,200 jobs are listed by companies with a perfect </a:t>
            </a:r>
            <a:r>
              <a:rPr b="1" i="0" lang="en-US" sz="1450" u="none" cap="none" strike="noStrike">
                <a:solidFill>
                  <a:srgbClr val="E2E6E9"/>
                </a:solidFill>
                <a:latin typeface="Merriweather"/>
                <a:ea typeface="Merriweather"/>
                <a:cs typeface="Merriweather"/>
                <a:sym typeface="Merriweather"/>
              </a:rPr>
              <a:t>5.0 rating</a:t>
            </a:r>
            <a:r>
              <a:rPr b="0" i="0" lang="en-US" sz="1450" u="none" cap="none" strike="noStrike">
                <a:solidFill>
                  <a:srgbClr val="E2E6E9"/>
                </a:solidFill>
                <a:latin typeface="Merriweather"/>
                <a:ea typeface="Merriweather"/>
                <a:cs typeface="Merriweather"/>
                <a:sym typeface="Merriweather"/>
              </a:rPr>
              <a:t>.</a:t>
            </a:r>
            <a:endParaRPr b="0" i="0" sz="1450" u="none" cap="none" strike="noStrike"/>
          </a:p>
        </p:txBody>
      </p:sp>
      <p:sp>
        <p:nvSpPr>
          <p:cNvPr id="195" name="Google Shape;195;p19"/>
          <p:cNvSpPr/>
          <p:nvPr/>
        </p:nvSpPr>
        <p:spPr>
          <a:xfrm>
            <a:off x="823436" y="7281505"/>
            <a:ext cx="12983527" cy="301109"/>
          </a:xfrm>
          <a:prstGeom prst="rect">
            <a:avLst/>
          </a:prstGeom>
          <a:noFill/>
          <a:ln>
            <a:noFill/>
          </a:ln>
        </p:spPr>
        <p:txBody>
          <a:bodyPr anchorCtr="0" anchor="t" bIns="0" lIns="0" spcFirstLastPara="1" rIns="0" wrap="square" tIns="0">
            <a:noAutofit/>
          </a:bodyPr>
          <a:lstStyle/>
          <a:p>
            <a:pPr indent="-342900" lvl="0" marL="342900" marR="0" rtl="0" algn="l">
              <a:lnSpc>
                <a:spcPct val="162068"/>
              </a:lnSpc>
              <a:spcBef>
                <a:spcPts val="0"/>
              </a:spcBef>
              <a:spcAft>
                <a:spcPts val="0"/>
              </a:spcAft>
              <a:buClr>
                <a:srgbClr val="E2E6E9"/>
              </a:buClr>
              <a:buSzPts val="1450"/>
              <a:buFont typeface="Merriweather"/>
              <a:buChar char="•"/>
            </a:pPr>
            <a:r>
              <a:rPr b="0" i="0" lang="en-US" sz="1450" u="none" cap="none" strike="noStrike">
                <a:solidFill>
                  <a:srgbClr val="E2E6E9"/>
                </a:solidFill>
                <a:latin typeface="Merriweather"/>
                <a:ea typeface="Merriweather"/>
                <a:cs typeface="Merriweather"/>
                <a:sym typeface="Merriweather"/>
              </a:rPr>
              <a:t>Top-tier companies like TCS, RIL, and HDFC Bank consistently emerge as leaders when considering both ratings and review counts.</a:t>
            </a:r>
            <a:endParaRPr b="0" i="0" sz="1450" u="none" cap="none" strike="noStrike"/>
          </a:p>
        </p:txBody>
      </p:sp>
    </p:spTree>
  </p:cSld>
  <p:clrMapOvr>
    <a:masterClrMapping/>
  </p:clrMapOvr>
  <mc:AlternateContent>
    <mc:Choice Requires="p14">
      <p:transition spd="slow" p14:dur="2400">
        <p:pu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0"/>
          <p:cNvSpPr/>
          <p:nvPr/>
        </p:nvSpPr>
        <p:spPr>
          <a:xfrm>
            <a:off x="782360" y="685205"/>
            <a:ext cx="9344263" cy="593765"/>
          </a:xfrm>
          <a:prstGeom prst="rect">
            <a:avLst/>
          </a:prstGeom>
          <a:noFill/>
          <a:ln>
            <a:noFill/>
          </a:ln>
        </p:spPr>
        <p:txBody>
          <a:bodyPr anchorCtr="0" anchor="t" bIns="0" lIns="0" spcFirstLastPara="1" rIns="0" wrap="square" tIns="0">
            <a:noAutofit/>
          </a:bodyPr>
          <a:lstStyle/>
          <a:p>
            <a:pPr indent="0" lvl="0" marL="0" marR="0" rtl="0" algn="l">
              <a:lnSpc>
                <a:spcPct val="125675"/>
              </a:lnSpc>
              <a:spcBef>
                <a:spcPts val="0"/>
              </a:spcBef>
              <a:spcAft>
                <a:spcPts val="0"/>
              </a:spcAft>
              <a:buClr>
                <a:srgbClr val="F5F0F0"/>
              </a:buClr>
              <a:buSzPts val="3700"/>
              <a:buFont typeface="Merriweather"/>
              <a:buNone/>
            </a:pPr>
            <a:r>
              <a:rPr b="0" i="0" lang="en-US" sz="3700" u="none" cap="none" strike="noStrike">
                <a:solidFill>
                  <a:srgbClr val="F5F0F0"/>
                </a:solidFill>
                <a:latin typeface="Merriweather"/>
                <a:ea typeface="Merriweather"/>
                <a:cs typeface="Merriweather"/>
                <a:sym typeface="Merriweather"/>
              </a:rPr>
              <a:t>Conclusion: Key Takeaways &amp; Challenges</a:t>
            </a:r>
            <a:endParaRPr b="0" i="0" sz="3700" u="none" cap="none" strike="noStrike"/>
          </a:p>
        </p:txBody>
      </p:sp>
      <p:sp>
        <p:nvSpPr>
          <p:cNvPr id="202" name="Google Shape;202;p20"/>
          <p:cNvSpPr/>
          <p:nvPr/>
        </p:nvSpPr>
        <p:spPr>
          <a:xfrm>
            <a:off x="782360" y="1658898"/>
            <a:ext cx="13065681" cy="303967"/>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2E6E9"/>
              </a:buClr>
              <a:buSzPts val="1450"/>
              <a:buFont typeface="Merriweather"/>
              <a:buNone/>
            </a:pPr>
            <a:r>
              <a:rPr b="0" i="0" lang="en-US" sz="1450" u="none" cap="none" strike="noStrike">
                <a:solidFill>
                  <a:srgbClr val="E2E6E9"/>
                </a:solidFill>
                <a:latin typeface="Merriweather"/>
                <a:ea typeface="Merriweather"/>
                <a:cs typeface="Merriweather"/>
                <a:sym typeface="Merriweather"/>
              </a:rPr>
              <a:t>The analysis of over 79,000 job listings has provided valuable insights, alongside highlighting common data challenges:</a:t>
            </a:r>
            <a:endParaRPr b="0" i="0" sz="1450" u="none" cap="none" strike="noStrike"/>
          </a:p>
        </p:txBody>
      </p:sp>
      <p:sp>
        <p:nvSpPr>
          <p:cNvPr id="203" name="Google Shape;203;p20"/>
          <p:cNvSpPr/>
          <p:nvPr/>
        </p:nvSpPr>
        <p:spPr>
          <a:xfrm>
            <a:off x="782360" y="2390299"/>
            <a:ext cx="6301026" cy="1520190"/>
          </a:xfrm>
          <a:prstGeom prst="roundRect">
            <a:avLst>
              <a:gd fmla="val 5250" name="adj"/>
            </a:avLst>
          </a:prstGeom>
          <a:solidFill>
            <a:srgbClr val="09151A">
              <a:alpha val="74901"/>
            </a:srgbClr>
          </a:solidFill>
          <a:ln cap="flat" cmpd="sng" w="22850">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782360" y="2390299"/>
            <a:ext cx="91440" cy="1520190"/>
          </a:xfrm>
          <a:prstGeom prst="roundRect">
            <a:avLst>
              <a:gd fmla="val 87278" name="adj"/>
            </a:avLst>
          </a:prstGeom>
          <a:solidFill>
            <a:srgbClr val="60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1086564" y="2603063"/>
            <a:ext cx="2408039" cy="296823"/>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E2E6E9"/>
              </a:buClr>
              <a:buSzPts val="1850"/>
              <a:buFont typeface="Merriweather"/>
              <a:buNone/>
            </a:pPr>
            <a:r>
              <a:rPr b="0" i="0" lang="en-US" sz="1850" u="none" cap="none" strike="noStrike">
                <a:solidFill>
                  <a:srgbClr val="E2E6E9"/>
                </a:solidFill>
                <a:latin typeface="Merriweather"/>
                <a:ea typeface="Merriweather"/>
                <a:cs typeface="Merriweather"/>
                <a:sym typeface="Merriweather"/>
              </a:rPr>
              <a:t>Data Transformation</a:t>
            </a:r>
            <a:endParaRPr b="0" i="0" sz="1850" u="none" cap="none" strike="noStrike"/>
          </a:p>
        </p:txBody>
      </p:sp>
      <p:sp>
        <p:nvSpPr>
          <p:cNvPr id="206" name="Google Shape;206;p20"/>
          <p:cNvSpPr/>
          <p:nvPr/>
        </p:nvSpPr>
        <p:spPr>
          <a:xfrm>
            <a:off x="1086564" y="3089791"/>
            <a:ext cx="5784056" cy="607933"/>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2E6E9"/>
              </a:buClr>
              <a:buSzPts val="1450"/>
              <a:buFont typeface="Merriweather"/>
              <a:buNone/>
            </a:pPr>
            <a:r>
              <a:rPr b="0" i="0" lang="en-US" sz="1450" u="none" cap="none" strike="noStrike">
                <a:solidFill>
                  <a:srgbClr val="E2E6E9"/>
                </a:solidFill>
                <a:latin typeface="Merriweather"/>
                <a:ea typeface="Merriweather"/>
                <a:cs typeface="Merriweather"/>
                <a:sym typeface="Merriweather"/>
              </a:rPr>
              <a:t>Initial 12 columns refined to a leaner, more useful dataset for analysis.</a:t>
            </a:r>
            <a:endParaRPr b="0" i="0" sz="1450" u="none" cap="none" strike="noStrike"/>
          </a:p>
        </p:txBody>
      </p:sp>
      <p:sp>
        <p:nvSpPr>
          <p:cNvPr id="207" name="Google Shape;207;p20"/>
          <p:cNvSpPr/>
          <p:nvPr/>
        </p:nvSpPr>
        <p:spPr>
          <a:xfrm>
            <a:off x="782360" y="4100393"/>
            <a:ext cx="6301026" cy="1520190"/>
          </a:xfrm>
          <a:prstGeom prst="roundRect">
            <a:avLst>
              <a:gd fmla="val 5250" name="adj"/>
            </a:avLst>
          </a:prstGeom>
          <a:solidFill>
            <a:srgbClr val="09151A">
              <a:alpha val="74901"/>
            </a:srgbClr>
          </a:solidFill>
          <a:ln cap="flat" cmpd="sng" w="22850">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782360" y="4100393"/>
            <a:ext cx="91440" cy="1520190"/>
          </a:xfrm>
          <a:prstGeom prst="roundRect">
            <a:avLst>
              <a:gd fmla="val 87278" name="adj"/>
            </a:avLst>
          </a:prstGeom>
          <a:solidFill>
            <a:srgbClr val="60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1086564" y="4313158"/>
            <a:ext cx="2375178" cy="296823"/>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E2E6E9"/>
              </a:buClr>
              <a:buSzPts val="1850"/>
              <a:buFont typeface="Merriweather"/>
              <a:buNone/>
            </a:pPr>
            <a:r>
              <a:rPr b="0" i="0" lang="en-US" sz="1850" u="none" cap="none" strike="noStrike">
                <a:solidFill>
                  <a:srgbClr val="E2E6E9"/>
                </a:solidFill>
                <a:latin typeface="Merriweather"/>
                <a:ea typeface="Merriweather"/>
                <a:cs typeface="Merriweather"/>
                <a:sym typeface="Merriweather"/>
              </a:rPr>
              <a:t>Missing Values</a:t>
            </a:r>
            <a:endParaRPr b="0" i="0" sz="1850" u="none" cap="none" strike="noStrike"/>
          </a:p>
        </p:txBody>
      </p:sp>
      <p:sp>
        <p:nvSpPr>
          <p:cNvPr id="210" name="Google Shape;210;p20"/>
          <p:cNvSpPr/>
          <p:nvPr/>
        </p:nvSpPr>
        <p:spPr>
          <a:xfrm>
            <a:off x="1086564" y="4799886"/>
            <a:ext cx="5784056" cy="607933"/>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2E6E9"/>
              </a:buClr>
              <a:buSzPts val="1450"/>
              <a:buFont typeface="Merriweather"/>
              <a:buNone/>
            </a:pPr>
            <a:r>
              <a:rPr b="0" i="0" lang="en-US" sz="1450" u="none" cap="none" strike="noStrike">
                <a:solidFill>
                  <a:srgbClr val="E2E6E9"/>
                </a:solidFill>
                <a:latin typeface="Merriweather"/>
                <a:ea typeface="Merriweather"/>
                <a:cs typeface="Merriweather"/>
                <a:sym typeface="Merriweather"/>
              </a:rPr>
              <a:t>Approx. 46% of rating/reviews were missing. "Experience" and "location" gaps were filled with popular options.</a:t>
            </a:r>
            <a:endParaRPr b="0" i="0" sz="1450" u="none" cap="none" strike="noStrike"/>
          </a:p>
        </p:txBody>
      </p:sp>
      <p:sp>
        <p:nvSpPr>
          <p:cNvPr id="211" name="Google Shape;211;p20"/>
          <p:cNvSpPr/>
          <p:nvPr/>
        </p:nvSpPr>
        <p:spPr>
          <a:xfrm>
            <a:off x="782360" y="5810488"/>
            <a:ext cx="6301026" cy="1520190"/>
          </a:xfrm>
          <a:prstGeom prst="roundRect">
            <a:avLst>
              <a:gd fmla="val 5250" name="adj"/>
            </a:avLst>
          </a:prstGeom>
          <a:solidFill>
            <a:srgbClr val="09151A">
              <a:alpha val="74901"/>
            </a:srgbClr>
          </a:solidFill>
          <a:ln cap="flat" cmpd="sng" w="22850">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782360" y="5810488"/>
            <a:ext cx="91440" cy="1520190"/>
          </a:xfrm>
          <a:prstGeom prst="roundRect">
            <a:avLst>
              <a:gd fmla="val 87278" name="adj"/>
            </a:avLst>
          </a:prstGeom>
          <a:solidFill>
            <a:srgbClr val="60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1086564" y="6023253"/>
            <a:ext cx="2375178" cy="296823"/>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E2E6E9"/>
              </a:buClr>
              <a:buSzPts val="1850"/>
              <a:buFont typeface="Merriweather"/>
              <a:buNone/>
            </a:pPr>
            <a:r>
              <a:rPr b="0" i="0" lang="en-US" sz="1850" u="none" cap="none" strike="noStrike">
                <a:solidFill>
                  <a:srgbClr val="E2E6E9"/>
                </a:solidFill>
                <a:latin typeface="Merriweather"/>
                <a:ea typeface="Merriweather"/>
                <a:cs typeface="Merriweather"/>
                <a:sym typeface="Merriweather"/>
              </a:rPr>
              <a:t>Massive Duplication</a:t>
            </a:r>
            <a:endParaRPr b="0" i="0" sz="1850" u="none" cap="none" strike="noStrike"/>
          </a:p>
        </p:txBody>
      </p:sp>
      <p:sp>
        <p:nvSpPr>
          <p:cNvPr id="214" name="Google Shape;214;p20"/>
          <p:cNvSpPr/>
          <p:nvPr/>
        </p:nvSpPr>
        <p:spPr>
          <a:xfrm>
            <a:off x="1086564" y="6509980"/>
            <a:ext cx="5784056" cy="607933"/>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2E6E9"/>
              </a:buClr>
              <a:buSzPts val="1450"/>
              <a:buFont typeface="Merriweather"/>
              <a:buNone/>
            </a:pPr>
            <a:r>
              <a:rPr b="0" i="0" lang="en-US" sz="1450" u="none" cap="none" strike="noStrike">
                <a:solidFill>
                  <a:srgbClr val="E2E6E9"/>
                </a:solidFill>
                <a:latin typeface="Merriweather"/>
                <a:ea typeface="Merriweather"/>
                <a:cs typeface="Merriweather"/>
                <a:sym typeface="Merriweather"/>
              </a:rPr>
              <a:t>Over 5,000+ repeated rows were identified and removed for data integrity.</a:t>
            </a:r>
            <a:endParaRPr b="0" i="0" sz="1450" u="none" cap="none" strike="noStrike"/>
          </a:p>
        </p:txBody>
      </p:sp>
      <p:sp>
        <p:nvSpPr>
          <p:cNvPr id="215" name="Google Shape;215;p20"/>
          <p:cNvSpPr/>
          <p:nvPr/>
        </p:nvSpPr>
        <p:spPr>
          <a:xfrm>
            <a:off x="7554635" y="2390299"/>
            <a:ext cx="6301026" cy="1520190"/>
          </a:xfrm>
          <a:prstGeom prst="roundRect">
            <a:avLst>
              <a:gd fmla="val 5250" name="adj"/>
            </a:avLst>
          </a:prstGeom>
          <a:solidFill>
            <a:srgbClr val="09151A">
              <a:alpha val="74901"/>
            </a:srgbClr>
          </a:solidFill>
          <a:ln cap="flat" cmpd="sng" w="22850">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a:off x="7554635" y="2390299"/>
            <a:ext cx="91440" cy="1520190"/>
          </a:xfrm>
          <a:prstGeom prst="roundRect">
            <a:avLst>
              <a:gd fmla="val 87278" name="adj"/>
            </a:avLst>
          </a:prstGeom>
          <a:solidFill>
            <a:srgbClr val="60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7858839" y="2603063"/>
            <a:ext cx="2808923" cy="296823"/>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E2E6E9"/>
              </a:buClr>
              <a:buSzPts val="1850"/>
              <a:buFont typeface="Merriweather"/>
              <a:buNone/>
            </a:pPr>
            <a:r>
              <a:rPr b="0" i="0" lang="en-US" sz="1850" u="none" cap="none" strike="noStrike">
                <a:solidFill>
                  <a:srgbClr val="E2E6E9"/>
                </a:solidFill>
                <a:latin typeface="Merriweather"/>
                <a:ea typeface="Merriweather"/>
                <a:cs typeface="Merriweather"/>
                <a:sym typeface="Merriweather"/>
              </a:rPr>
              <a:t>Job Role Standardization</a:t>
            </a:r>
            <a:endParaRPr b="0" i="0" sz="1850" u="none" cap="none" strike="noStrike"/>
          </a:p>
        </p:txBody>
      </p:sp>
      <p:sp>
        <p:nvSpPr>
          <p:cNvPr id="218" name="Google Shape;218;p20"/>
          <p:cNvSpPr/>
          <p:nvPr/>
        </p:nvSpPr>
        <p:spPr>
          <a:xfrm>
            <a:off x="7858839" y="3089791"/>
            <a:ext cx="5784056" cy="607933"/>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2E6E9"/>
              </a:buClr>
              <a:buSzPts val="1450"/>
              <a:buFont typeface="Merriweather"/>
              <a:buNone/>
            </a:pPr>
            <a:r>
              <a:rPr b="0" i="0" lang="en-US" sz="1450" u="none" cap="none" strike="noStrike">
                <a:solidFill>
                  <a:srgbClr val="E2E6E9"/>
                </a:solidFill>
                <a:latin typeface="Merriweather"/>
                <a:ea typeface="Merriweather"/>
                <a:cs typeface="Merriweather"/>
                <a:sym typeface="Merriweather"/>
              </a:rPr>
              <a:t>Significant variation in job titles (e.g., "Power BI", "BI Analyst") indicates a need for standardization.</a:t>
            </a:r>
            <a:endParaRPr b="0" i="0" sz="1450" u="none" cap="none" strike="noStrike"/>
          </a:p>
        </p:txBody>
      </p:sp>
      <p:sp>
        <p:nvSpPr>
          <p:cNvPr id="219" name="Google Shape;219;p20"/>
          <p:cNvSpPr/>
          <p:nvPr/>
        </p:nvSpPr>
        <p:spPr>
          <a:xfrm>
            <a:off x="7554635" y="4100393"/>
            <a:ext cx="6301026" cy="1520190"/>
          </a:xfrm>
          <a:prstGeom prst="roundRect">
            <a:avLst>
              <a:gd fmla="val 5250" name="adj"/>
            </a:avLst>
          </a:prstGeom>
          <a:solidFill>
            <a:srgbClr val="09151A">
              <a:alpha val="74901"/>
            </a:srgbClr>
          </a:solidFill>
          <a:ln cap="flat" cmpd="sng" w="22850">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7554635" y="4100393"/>
            <a:ext cx="91440" cy="1520190"/>
          </a:xfrm>
          <a:prstGeom prst="roundRect">
            <a:avLst>
              <a:gd fmla="val 87278" name="adj"/>
            </a:avLst>
          </a:prstGeom>
          <a:solidFill>
            <a:srgbClr val="60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a:off x="7858839" y="4313158"/>
            <a:ext cx="2375178" cy="296823"/>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E2E6E9"/>
              </a:buClr>
              <a:buSzPts val="1850"/>
              <a:buFont typeface="Merriweather"/>
              <a:buNone/>
            </a:pPr>
            <a:r>
              <a:rPr b="0" i="0" lang="en-US" sz="1850" u="none" cap="none" strike="noStrike">
                <a:solidFill>
                  <a:srgbClr val="E2E6E9"/>
                </a:solidFill>
                <a:latin typeface="Merriweather"/>
                <a:ea typeface="Merriweather"/>
                <a:cs typeface="Merriweather"/>
                <a:sym typeface="Merriweather"/>
              </a:rPr>
              <a:t>Salary Transparency</a:t>
            </a:r>
            <a:endParaRPr b="0" i="0" sz="1850" u="none" cap="none" strike="noStrike"/>
          </a:p>
        </p:txBody>
      </p:sp>
      <p:sp>
        <p:nvSpPr>
          <p:cNvPr id="222" name="Google Shape;222;p20"/>
          <p:cNvSpPr/>
          <p:nvPr/>
        </p:nvSpPr>
        <p:spPr>
          <a:xfrm>
            <a:off x="7858839" y="4799886"/>
            <a:ext cx="5784056" cy="607933"/>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2E6E9"/>
              </a:buClr>
              <a:buSzPts val="1450"/>
              <a:buFont typeface="Merriweather"/>
              <a:buNone/>
            </a:pPr>
            <a:r>
              <a:rPr b="0" i="0" lang="en-US" sz="1450" u="none" cap="none" strike="noStrike">
                <a:solidFill>
                  <a:srgbClr val="E2E6E9"/>
                </a:solidFill>
                <a:latin typeface="Merriweather"/>
                <a:ea typeface="Merriweather"/>
                <a:cs typeface="Merriweather"/>
                <a:sym typeface="Merriweather"/>
              </a:rPr>
              <a:t>50% of salaries were "Not disclosed," with some erroneous entries (e.g., "MBA/PGDM"). Data cleaned for accuracy.</a:t>
            </a:r>
            <a:endParaRPr b="0" i="0" sz="1450" u="none" cap="none" strike="noStrike"/>
          </a:p>
        </p:txBody>
      </p:sp>
      <p:sp>
        <p:nvSpPr>
          <p:cNvPr id="223" name="Google Shape;223;p20"/>
          <p:cNvSpPr/>
          <p:nvPr/>
        </p:nvSpPr>
        <p:spPr>
          <a:xfrm>
            <a:off x="7554635" y="5810488"/>
            <a:ext cx="6301026" cy="1520190"/>
          </a:xfrm>
          <a:prstGeom prst="roundRect">
            <a:avLst>
              <a:gd fmla="val 5250" name="adj"/>
            </a:avLst>
          </a:prstGeom>
          <a:solidFill>
            <a:srgbClr val="09151A">
              <a:alpha val="74901"/>
            </a:srgbClr>
          </a:solidFill>
          <a:ln cap="flat" cmpd="sng" w="22850">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p:nvPr/>
        </p:nvSpPr>
        <p:spPr>
          <a:xfrm>
            <a:off x="7554635" y="5810488"/>
            <a:ext cx="91440" cy="1520190"/>
          </a:xfrm>
          <a:prstGeom prst="roundRect">
            <a:avLst>
              <a:gd fmla="val 87278" name="adj"/>
            </a:avLst>
          </a:prstGeom>
          <a:solidFill>
            <a:srgbClr val="60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a:off x="7858839" y="6023253"/>
            <a:ext cx="2680573" cy="296823"/>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E2E6E9"/>
              </a:buClr>
              <a:buSzPts val="1850"/>
              <a:buFont typeface="Merriweather"/>
              <a:buNone/>
            </a:pPr>
            <a:r>
              <a:rPr b="0" i="0" lang="en-US" sz="1850" u="none" cap="none" strike="noStrike">
                <a:solidFill>
                  <a:srgbClr val="E2E6E9"/>
                </a:solidFill>
                <a:latin typeface="Merriweather"/>
                <a:ea typeface="Merriweather"/>
                <a:cs typeface="Merriweather"/>
                <a:sym typeface="Merriweather"/>
              </a:rPr>
              <a:t>Industry Concentration</a:t>
            </a:r>
            <a:endParaRPr b="0" i="0" sz="1850" u="none" cap="none" strike="noStrike"/>
          </a:p>
        </p:txBody>
      </p:sp>
      <p:sp>
        <p:nvSpPr>
          <p:cNvPr id="226" name="Google Shape;226;p20"/>
          <p:cNvSpPr/>
          <p:nvPr/>
        </p:nvSpPr>
        <p:spPr>
          <a:xfrm>
            <a:off x="7858839" y="6509980"/>
            <a:ext cx="5784056" cy="607933"/>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2E6E9"/>
              </a:buClr>
              <a:buSzPts val="1450"/>
              <a:buFont typeface="Merriweather"/>
              <a:buNone/>
            </a:pPr>
            <a:r>
              <a:rPr b="0" i="0" lang="en-US" sz="1450" u="none" cap="none" strike="noStrike">
                <a:solidFill>
                  <a:srgbClr val="E2E6E9"/>
                </a:solidFill>
                <a:latin typeface="Merriweather"/>
                <a:ea typeface="Merriweather"/>
                <a:cs typeface="Merriweather"/>
                <a:sym typeface="Merriweather"/>
              </a:rPr>
              <a:t>Job postings and reviews are heavily influenced by a few major players like TCS, Reliance, HDFC Bank, ICICI, and Accenture.</a:t>
            </a:r>
            <a:endParaRPr b="0" i="0" sz="1450" u="none" cap="none" strike="noStrike"/>
          </a:p>
        </p:txBody>
      </p:sp>
    </p:spTree>
  </p:cSld>
  <p:clrMapOvr>
    <a:masterClrMapping/>
  </p:clrMapOvr>
  <mc:AlternateContent>
    <mc:Choice Requires="p14">
      <p:transition spd="slow" p14:dur="2400">
        <p:p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1"/>
          <p:cNvSpPr/>
          <p:nvPr/>
        </p:nvSpPr>
        <p:spPr>
          <a:xfrm>
            <a:off x="784622" y="724495"/>
            <a:ext cx="9150548" cy="490299"/>
          </a:xfrm>
          <a:prstGeom prst="rect">
            <a:avLst/>
          </a:prstGeom>
          <a:noFill/>
          <a:ln>
            <a:noFill/>
          </a:ln>
        </p:spPr>
        <p:txBody>
          <a:bodyPr anchorCtr="0" anchor="t" bIns="0" lIns="0" spcFirstLastPara="1" rIns="0" wrap="square" tIns="0">
            <a:noAutofit/>
          </a:bodyPr>
          <a:lstStyle/>
          <a:p>
            <a:pPr indent="0" lvl="0" marL="0" marR="0" rtl="0" algn="l">
              <a:lnSpc>
                <a:spcPct val="126229"/>
              </a:lnSpc>
              <a:spcBef>
                <a:spcPts val="0"/>
              </a:spcBef>
              <a:spcAft>
                <a:spcPts val="0"/>
              </a:spcAft>
              <a:buClr>
                <a:srgbClr val="F5F0F0"/>
              </a:buClr>
              <a:buSzPts val="3050"/>
              <a:buFont typeface="Merriweather"/>
              <a:buNone/>
            </a:pPr>
            <a:r>
              <a:rPr b="0" i="0" lang="en-US" sz="3050" u="none" cap="none" strike="noStrike">
                <a:solidFill>
                  <a:srgbClr val="F5F0F0"/>
                </a:solidFill>
                <a:latin typeface="Merriweather"/>
                <a:ea typeface="Merriweather"/>
                <a:cs typeface="Merriweather"/>
                <a:sym typeface="Merriweather"/>
              </a:rPr>
              <a:t>Future Scope: Enhancing Job Market Intelligence</a:t>
            </a:r>
            <a:endParaRPr b="0" i="0" sz="3050" u="none" cap="none" strike="noStrike"/>
          </a:p>
        </p:txBody>
      </p:sp>
      <p:sp>
        <p:nvSpPr>
          <p:cNvPr id="233" name="Google Shape;233;p21"/>
          <p:cNvSpPr/>
          <p:nvPr/>
        </p:nvSpPr>
        <p:spPr>
          <a:xfrm>
            <a:off x="784622" y="1528643"/>
            <a:ext cx="13061156" cy="2509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2E6E9"/>
              </a:buClr>
              <a:buSzPts val="1200"/>
              <a:buFont typeface="Merriweather"/>
              <a:buNone/>
            </a:pPr>
            <a:r>
              <a:rPr b="0" i="0" lang="en-US" sz="1200" u="none" cap="none" strike="noStrike">
                <a:solidFill>
                  <a:srgbClr val="E2E6E9"/>
                </a:solidFill>
                <a:latin typeface="Merriweather"/>
                <a:ea typeface="Merriweather"/>
                <a:cs typeface="Merriweather"/>
                <a:sym typeface="Merriweather"/>
              </a:rPr>
              <a:t>Building on this foundational analysis, several avenues for future development promise even deeper insights and more powerful tools:</a:t>
            </a:r>
            <a:endParaRPr b="0" i="0" sz="1200" u="none" cap="none" strike="noStrike"/>
          </a:p>
        </p:txBody>
      </p:sp>
      <p:sp>
        <p:nvSpPr>
          <p:cNvPr id="234" name="Google Shape;234;p21"/>
          <p:cNvSpPr/>
          <p:nvPr/>
        </p:nvSpPr>
        <p:spPr>
          <a:xfrm>
            <a:off x="941546" y="2191464"/>
            <a:ext cx="156924" cy="706041"/>
          </a:xfrm>
          <a:prstGeom prst="roundRect">
            <a:avLst>
              <a:gd fmla="val 42005"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784622" y="2088475"/>
            <a:ext cx="470773" cy="470773"/>
          </a:xfrm>
          <a:prstGeom prst="roundRect">
            <a:avLst>
              <a:gd fmla="val 97117"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6" name="Google Shape;236;p21"/>
          <p:cNvPicPr preferRelativeResize="0"/>
          <p:nvPr/>
        </p:nvPicPr>
        <p:blipFill rotWithShape="1">
          <a:blip r:embed="rId3">
            <a:alphaModFix/>
          </a:blip>
          <a:srcRect b="0" l="0" r="0" t="0"/>
          <a:stretch/>
        </p:blipFill>
        <p:spPr>
          <a:xfrm>
            <a:off x="902256" y="2176820"/>
            <a:ext cx="235387" cy="294203"/>
          </a:xfrm>
          <a:prstGeom prst="rect">
            <a:avLst/>
          </a:prstGeom>
          <a:noFill/>
          <a:ln>
            <a:noFill/>
          </a:ln>
        </p:spPr>
      </p:pic>
      <p:sp>
        <p:nvSpPr>
          <p:cNvPr id="237" name="Google Shape;237;p21"/>
          <p:cNvSpPr/>
          <p:nvPr/>
        </p:nvSpPr>
        <p:spPr>
          <a:xfrm>
            <a:off x="1412319" y="2113002"/>
            <a:ext cx="3705939" cy="245269"/>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E2E6E9"/>
              </a:buClr>
              <a:buSzPts val="1500"/>
              <a:buFont typeface="Merriweather"/>
              <a:buNone/>
            </a:pPr>
            <a:r>
              <a:rPr b="0" i="0" lang="en-US" sz="1500" u="none" cap="none" strike="noStrike">
                <a:solidFill>
                  <a:srgbClr val="E2E6E9"/>
                </a:solidFill>
                <a:latin typeface="Merriweather"/>
                <a:ea typeface="Merriweather"/>
                <a:cs typeface="Merriweather"/>
                <a:sym typeface="Merriweather"/>
              </a:rPr>
              <a:t>Advanced NLP for Role Standardization</a:t>
            </a:r>
            <a:endParaRPr b="0" i="0" sz="1500" u="none" cap="none" strike="noStrike"/>
          </a:p>
        </p:txBody>
      </p:sp>
      <p:sp>
        <p:nvSpPr>
          <p:cNvPr id="238" name="Google Shape;238;p21"/>
          <p:cNvSpPr/>
          <p:nvPr/>
        </p:nvSpPr>
        <p:spPr>
          <a:xfrm>
            <a:off x="1412319" y="2452330"/>
            <a:ext cx="12433459" cy="2509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2E6E9"/>
              </a:buClr>
              <a:buSzPts val="1200"/>
              <a:buFont typeface="Merriweather"/>
              <a:buNone/>
            </a:pPr>
            <a:r>
              <a:rPr b="0" i="0" lang="en-US" sz="1200" u="none" cap="none" strike="noStrike">
                <a:solidFill>
                  <a:srgbClr val="E2E6E9"/>
                </a:solidFill>
                <a:latin typeface="Merriweather"/>
                <a:ea typeface="Merriweather"/>
                <a:cs typeface="Merriweather"/>
                <a:sym typeface="Merriweather"/>
              </a:rPr>
              <a:t>Implement NLP and Large Language Models (LLMs) to automatically group similar job roles, reducing fragmentation and improving accuracy.</a:t>
            </a:r>
            <a:endParaRPr b="0" i="0" sz="1200" u="none" cap="none" strike="noStrike"/>
          </a:p>
        </p:txBody>
      </p:sp>
      <p:sp>
        <p:nvSpPr>
          <p:cNvPr id="239" name="Google Shape;239;p21"/>
          <p:cNvSpPr/>
          <p:nvPr/>
        </p:nvSpPr>
        <p:spPr>
          <a:xfrm>
            <a:off x="1176933" y="3289935"/>
            <a:ext cx="156924" cy="706041"/>
          </a:xfrm>
          <a:prstGeom prst="roundRect">
            <a:avLst>
              <a:gd fmla="val 42005"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1020008" y="3186946"/>
            <a:ext cx="470773" cy="470773"/>
          </a:xfrm>
          <a:prstGeom prst="roundRect">
            <a:avLst>
              <a:gd fmla="val 97117"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1" name="Google Shape;241;p21"/>
          <p:cNvPicPr preferRelativeResize="0"/>
          <p:nvPr/>
        </p:nvPicPr>
        <p:blipFill rotWithShape="1">
          <a:blip r:embed="rId4">
            <a:alphaModFix/>
          </a:blip>
          <a:srcRect b="0" l="0" r="0" t="0"/>
          <a:stretch/>
        </p:blipFill>
        <p:spPr>
          <a:xfrm>
            <a:off x="1137642" y="3275290"/>
            <a:ext cx="235387" cy="294203"/>
          </a:xfrm>
          <a:prstGeom prst="rect">
            <a:avLst/>
          </a:prstGeom>
          <a:noFill/>
          <a:ln>
            <a:noFill/>
          </a:ln>
        </p:spPr>
      </p:pic>
      <p:sp>
        <p:nvSpPr>
          <p:cNvPr id="242" name="Google Shape;242;p21"/>
          <p:cNvSpPr/>
          <p:nvPr/>
        </p:nvSpPr>
        <p:spPr>
          <a:xfrm>
            <a:off x="1647706" y="3211473"/>
            <a:ext cx="3219450" cy="245269"/>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E2E6E9"/>
              </a:buClr>
              <a:buSzPts val="1500"/>
              <a:buFont typeface="Merriweather"/>
              <a:buNone/>
            </a:pPr>
            <a:r>
              <a:rPr b="0" i="0" lang="en-US" sz="1500" u="none" cap="none" strike="noStrike">
                <a:solidFill>
                  <a:srgbClr val="E2E6E9"/>
                </a:solidFill>
                <a:latin typeface="Merriweather"/>
                <a:ea typeface="Merriweather"/>
                <a:cs typeface="Merriweather"/>
                <a:sym typeface="Merriweather"/>
              </a:rPr>
              <a:t>Predictive Market Trend Analytics</a:t>
            </a:r>
            <a:endParaRPr b="0" i="0" sz="1500" u="none" cap="none" strike="noStrike"/>
          </a:p>
        </p:txBody>
      </p:sp>
      <p:sp>
        <p:nvSpPr>
          <p:cNvPr id="243" name="Google Shape;243;p21"/>
          <p:cNvSpPr/>
          <p:nvPr/>
        </p:nvSpPr>
        <p:spPr>
          <a:xfrm>
            <a:off x="1647706" y="3550801"/>
            <a:ext cx="12198072" cy="2509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2E6E9"/>
              </a:buClr>
              <a:buSzPts val="1200"/>
              <a:buFont typeface="Merriweather"/>
              <a:buNone/>
            </a:pPr>
            <a:r>
              <a:rPr b="0" i="0" lang="en-US" sz="1200" u="none" cap="none" strike="noStrike">
                <a:solidFill>
                  <a:srgbClr val="E2E6E9"/>
                </a:solidFill>
                <a:latin typeface="Merriweather"/>
                <a:ea typeface="Merriweather"/>
                <a:cs typeface="Merriweather"/>
                <a:sym typeface="Merriweather"/>
              </a:rPr>
              <a:t>Develop machine learning models to forecast emerging job roles, skill demands, and salary trajectories, aiding proactive career planning.</a:t>
            </a:r>
            <a:endParaRPr b="0" i="0" sz="1200" u="none" cap="none" strike="noStrike"/>
          </a:p>
        </p:txBody>
      </p:sp>
      <p:sp>
        <p:nvSpPr>
          <p:cNvPr id="244" name="Google Shape;244;p21"/>
          <p:cNvSpPr/>
          <p:nvPr/>
        </p:nvSpPr>
        <p:spPr>
          <a:xfrm>
            <a:off x="1412319" y="4388406"/>
            <a:ext cx="156924" cy="706041"/>
          </a:xfrm>
          <a:prstGeom prst="roundRect">
            <a:avLst>
              <a:gd fmla="val 42005"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1255395" y="4285417"/>
            <a:ext cx="470773" cy="470773"/>
          </a:xfrm>
          <a:prstGeom prst="roundRect">
            <a:avLst>
              <a:gd fmla="val 97117"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6" name="Google Shape;246;p21"/>
          <p:cNvPicPr preferRelativeResize="0"/>
          <p:nvPr/>
        </p:nvPicPr>
        <p:blipFill rotWithShape="1">
          <a:blip r:embed="rId5">
            <a:alphaModFix/>
          </a:blip>
          <a:srcRect b="0" l="0" r="0" t="0"/>
          <a:stretch/>
        </p:blipFill>
        <p:spPr>
          <a:xfrm>
            <a:off x="1373029" y="4373761"/>
            <a:ext cx="235387" cy="294203"/>
          </a:xfrm>
          <a:prstGeom prst="rect">
            <a:avLst/>
          </a:prstGeom>
          <a:noFill/>
          <a:ln>
            <a:noFill/>
          </a:ln>
        </p:spPr>
      </p:pic>
      <p:sp>
        <p:nvSpPr>
          <p:cNvPr id="247" name="Google Shape;247;p21"/>
          <p:cNvSpPr/>
          <p:nvPr/>
        </p:nvSpPr>
        <p:spPr>
          <a:xfrm>
            <a:off x="1883093" y="4309943"/>
            <a:ext cx="3208139" cy="245269"/>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E2E6E9"/>
              </a:buClr>
              <a:buSzPts val="1500"/>
              <a:buFont typeface="Merriweather"/>
              <a:buNone/>
            </a:pPr>
            <a:r>
              <a:rPr b="0" i="0" lang="en-US" sz="1500" u="none" cap="none" strike="noStrike">
                <a:solidFill>
                  <a:srgbClr val="E2E6E9"/>
                </a:solidFill>
                <a:latin typeface="Merriweather"/>
                <a:ea typeface="Merriweather"/>
                <a:cs typeface="Merriweather"/>
                <a:sym typeface="Merriweather"/>
              </a:rPr>
              <a:t>Enhanced Compensation Analysis</a:t>
            </a:r>
            <a:endParaRPr b="0" i="0" sz="1500" u="none" cap="none" strike="noStrike"/>
          </a:p>
        </p:txBody>
      </p:sp>
      <p:sp>
        <p:nvSpPr>
          <p:cNvPr id="248" name="Google Shape;248;p21"/>
          <p:cNvSpPr/>
          <p:nvPr/>
        </p:nvSpPr>
        <p:spPr>
          <a:xfrm>
            <a:off x="1883093" y="4649272"/>
            <a:ext cx="11962686" cy="2509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2E6E9"/>
              </a:buClr>
              <a:buSzPts val="1200"/>
              <a:buFont typeface="Merriweather"/>
              <a:buNone/>
            </a:pPr>
            <a:r>
              <a:rPr b="0" i="0" lang="en-US" sz="1200" u="none" cap="none" strike="noStrike">
                <a:solidFill>
                  <a:srgbClr val="E2E6E9"/>
                </a:solidFill>
                <a:latin typeface="Merriweather"/>
                <a:ea typeface="Merriweather"/>
                <a:cs typeface="Merriweather"/>
                <a:sym typeface="Merriweather"/>
              </a:rPr>
              <a:t>Integrate comprehensive salary components (bonuses, variables) to provide realistic compensation insights and build robust salary prediction models.</a:t>
            </a:r>
            <a:endParaRPr b="0" i="0" sz="1200" u="none" cap="none" strike="noStrike"/>
          </a:p>
        </p:txBody>
      </p:sp>
      <p:sp>
        <p:nvSpPr>
          <p:cNvPr id="249" name="Google Shape;249;p21"/>
          <p:cNvSpPr/>
          <p:nvPr/>
        </p:nvSpPr>
        <p:spPr>
          <a:xfrm>
            <a:off x="1647706" y="5486876"/>
            <a:ext cx="156924" cy="706041"/>
          </a:xfrm>
          <a:prstGeom prst="roundRect">
            <a:avLst>
              <a:gd fmla="val 42005"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1490782" y="5383887"/>
            <a:ext cx="470773" cy="470773"/>
          </a:xfrm>
          <a:prstGeom prst="roundRect">
            <a:avLst>
              <a:gd fmla="val 97117"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1" name="Google Shape;251;p21"/>
          <p:cNvPicPr preferRelativeResize="0"/>
          <p:nvPr/>
        </p:nvPicPr>
        <p:blipFill rotWithShape="1">
          <a:blip r:embed="rId6">
            <a:alphaModFix/>
          </a:blip>
          <a:srcRect b="0" l="0" r="0" t="0"/>
          <a:stretch/>
        </p:blipFill>
        <p:spPr>
          <a:xfrm>
            <a:off x="1608415" y="5472232"/>
            <a:ext cx="235387" cy="294203"/>
          </a:xfrm>
          <a:prstGeom prst="rect">
            <a:avLst/>
          </a:prstGeom>
          <a:noFill/>
          <a:ln>
            <a:noFill/>
          </a:ln>
        </p:spPr>
      </p:pic>
      <p:sp>
        <p:nvSpPr>
          <p:cNvPr id="252" name="Google Shape;252;p21"/>
          <p:cNvSpPr/>
          <p:nvPr/>
        </p:nvSpPr>
        <p:spPr>
          <a:xfrm>
            <a:off x="2118479" y="5408414"/>
            <a:ext cx="3484126" cy="245269"/>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E2E6E9"/>
              </a:buClr>
              <a:buSzPts val="1500"/>
              <a:buFont typeface="Merriweather"/>
              <a:buNone/>
            </a:pPr>
            <a:r>
              <a:rPr b="0" i="0" lang="en-US" sz="1500" u="none" cap="none" strike="noStrike">
                <a:solidFill>
                  <a:srgbClr val="E2E6E9"/>
                </a:solidFill>
                <a:latin typeface="Merriweather"/>
                <a:ea typeface="Merriweather"/>
                <a:cs typeface="Merriweather"/>
                <a:sym typeface="Merriweather"/>
              </a:rPr>
              <a:t>Geographical &amp; Remote Work Trends</a:t>
            </a:r>
            <a:endParaRPr b="0" i="0" sz="1500" u="none" cap="none" strike="noStrike"/>
          </a:p>
        </p:txBody>
      </p:sp>
      <p:sp>
        <p:nvSpPr>
          <p:cNvPr id="253" name="Google Shape;253;p21"/>
          <p:cNvSpPr/>
          <p:nvPr/>
        </p:nvSpPr>
        <p:spPr>
          <a:xfrm>
            <a:off x="2118479" y="5747742"/>
            <a:ext cx="11727299" cy="2509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2E6E9"/>
              </a:buClr>
              <a:buSzPts val="1200"/>
              <a:buFont typeface="Merriweather"/>
              <a:buNone/>
            </a:pPr>
            <a:r>
              <a:rPr b="0" i="0" lang="en-US" sz="1200" u="none" cap="none" strike="noStrike">
                <a:solidFill>
                  <a:srgbClr val="E2E6E9"/>
                </a:solidFill>
                <a:latin typeface="Merriweather"/>
                <a:ea typeface="Merriweather"/>
                <a:cs typeface="Merriweather"/>
                <a:sym typeface="Merriweather"/>
              </a:rPr>
              <a:t>Analyze location data to identify job growth hotspots and evolving remote/hybrid work patterns for targeted recruitment strategies.</a:t>
            </a:r>
            <a:endParaRPr b="0" i="0" sz="1200" u="none" cap="none" strike="noStrike"/>
          </a:p>
        </p:txBody>
      </p:sp>
      <p:sp>
        <p:nvSpPr>
          <p:cNvPr id="254" name="Google Shape;254;p21"/>
          <p:cNvSpPr/>
          <p:nvPr/>
        </p:nvSpPr>
        <p:spPr>
          <a:xfrm>
            <a:off x="1412319" y="6585347"/>
            <a:ext cx="156924" cy="919639"/>
          </a:xfrm>
          <a:prstGeom prst="roundRect">
            <a:avLst>
              <a:gd fmla="val 42005"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a:off x="1255395" y="6482358"/>
            <a:ext cx="470773" cy="470773"/>
          </a:xfrm>
          <a:prstGeom prst="roundRect">
            <a:avLst>
              <a:gd fmla="val 97117" name="adj"/>
            </a:avLst>
          </a:prstGeom>
          <a:solidFill>
            <a:srgbClr val="003180"/>
          </a:solidFill>
          <a:ln cap="flat" cmpd="sng" w="9525">
            <a:solidFill>
              <a:srgbClr val="19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6" name="Google Shape;256;p21"/>
          <p:cNvPicPr preferRelativeResize="0"/>
          <p:nvPr/>
        </p:nvPicPr>
        <p:blipFill rotWithShape="1">
          <a:blip r:embed="rId7">
            <a:alphaModFix/>
          </a:blip>
          <a:srcRect b="0" l="0" r="0" t="0"/>
          <a:stretch/>
        </p:blipFill>
        <p:spPr>
          <a:xfrm>
            <a:off x="1373029" y="6570702"/>
            <a:ext cx="235387" cy="294203"/>
          </a:xfrm>
          <a:prstGeom prst="rect">
            <a:avLst/>
          </a:prstGeom>
          <a:noFill/>
          <a:ln>
            <a:noFill/>
          </a:ln>
        </p:spPr>
      </p:pic>
      <p:sp>
        <p:nvSpPr>
          <p:cNvPr id="257" name="Google Shape;257;p21"/>
          <p:cNvSpPr/>
          <p:nvPr/>
        </p:nvSpPr>
        <p:spPr>
          <a:xfrm>
            <a:off x="1883093" y="6506885"/>
            <a:ext cx="3455789" cy="245269"/>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E2E6E9"/>
              </a:buClr>
              <a:buSzPts val="1500"/>
              <a:buFont typeface="Merriweather"/>
              <a:buNone/>
            </a:pPr>
            <a:r>
              <a:rPr b="0" i="0" lang="en-US" sz="1500" u="none" cap="none" strike="noStrike">
                <a:solidFill>
                  <a:srgbClr val="E2E6E9"/>
                </a:solidFill>
                <a:latin typeface="Merriweather"/>
                <a:ea typeface="Merriweather"/>
                <a:cs typeface="Merriweather"/>
                <a:sym typeface="Merriweather"/>
              </a:rPr>
              <a:t>Automated Resume &amp; Skill Matching</a:t>
            </a:r>
            <a:endParaRPr b="0" i="0" sz="1500" u="none" cap="none" strike="noStrike"/>
          </a:p>
        </p:txBody>
      </p:sp>
      <p:sp>
        <p:nvSpPr>
          <p:cNvPr id="258" name="Google Shape;258;p21"/>
          <p:cNvSpPr/>
          <p:nvPr/>
        </p:nvSpPr>
        <p:spPr>
          <a:xfrm>
            <a:off x="1883093" y="6846213"/>
            <a:ext cx="11962686" cy="50196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2E6E9"/>
              </a:buClr>
              <a:buSzPts val="1200"/>
              <a:buFont typeface="Merriweather"/>
              <a:buNone/>
            </a:pPr>
            <a:r>
              <a:rPr b="0" i="0" lang="en-US" sz="1200" u="none" cap="none" strike="noStrike">
                <a:solidFill>
                  <a:srgbClr val="E2E6E9"/>
                </a:solidFill>
                <a:latin typeface="Merriweather"/>
                <a:ea typeface="Merriweather"/>
                <a:cs typeface="Merriweather"/>
                <a:sym typeface="Merriweather"/>
              </a:rPr>
              <a:t>Create automated systems to match candidate resumes with suitable job openings based on responsibilities and required skills, boosting recruitment efficiency.</a:t>
            </a:r>
            <a:endParaRPr b="0" i="0" sz="1200" u="none" cap="none" strike="noStrike"/>
          </a:p>
        </p:txBody>
      </p:sp>
    </p:spTree>
  </p:cSld>
  <p:clrMapOvr>
    <a:masterClrMapping/>
  </p:clrMapOvr>
  <mc:AlternateContent>
    <mc:Choice Requires="p14">
      <p:transition spd="slow" p14:dur="2400">
        <p14:prism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